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7" r:id="rId2"/>
    <p:sldId id="256" r:id="rId3"/>
    <p:sldId id="258" r:id="rId4"/>
    <p:sldId id="260" r:id="rId5"/>
    <p:sldId id="261" r:id="rId6"/>
    <p:sldId id="264" r:id="rId7"/>
    <p:sldId id="262" r:id="rId8"/>
    <p:sldId id="263" r:id="rId9"/>
    <p:sldId id="259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1" r:id="rId32"/>
    <p:sldId id="290" r:id="rId33"/>
    <p:sldId id="277" r:id="rId34"/>
    <p:sldId id="292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771" autoAdjust="0"/>
  </p:normalViewPr>
  <p:slideViewPr>
    <p:cSldViewPr snapToGrid="0" snapToObjects="1">
      <p:cViewPr varScale="1">
        <p:scale>
          <a:sx n="76" d="100"/>
          <a:sy n="76" d="100"/>
        </p:scale>
        <p:origin x="-17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2"/>
    </p:cViewPr>
  </p:sorterViewPr>
  <p:notesViewPr>
    <p:cSldViewPr snapToGrid="0" snapToObjects="1">
      <p:cViewPr varScale="1">
        <p:scale>
          <a:sx n="61" d="100"/>
          <a:sy n="61" d="100"/>
        </p:scale>
        <p:origin x="-339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98200-5E31-B342-99C0-9BEFCF949A1B}" type="datetimeFigureOut">
              <a:rPr lang="en-US" smtClean="0"/>
              <a:t>5/17/16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38FFF-3130-1140-8E60-64CA21BA5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27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38FFF-3130-1140-8E60-64CA21BA52E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5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77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0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88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4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57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4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0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0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4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3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DFC5E-0CFE-A24B-BBF7-DA4E9FF2B467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7A1F7-8359-8C46-9B28-DF7B7BA7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1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0.xml"/><Relationship Id="rId20" Type="http://schemas.openxmlformats.org/officeDocument/2006/relationships/slide" Target="slide6.xml"/><Relationship Id="rId21" Type="http://schemas.openxmlformats.org/officeDocument/2006/relationships/slide" Target="slide12.xml"/><Relationship Id="rId22" Type="http://schemas.openxmlformats.org/officeDocument/2006/relationships/slide" Target="slide17.xml"/><Relationship Id="rId23" Type="http://schemas.openxmlformats.org/officeDocument/2006/relationships/slide" Target="slide22.xml"/><Relationship Id="rId24" Type="http://schemas.openxmlformats.org/officeDocument/2006/relationships/slide" Target="slide27.xml"/><Relationship Id="rId25" Type="http://schemas.openxmlformats.org/officeDocument/2006/relationships/slide" Target="slide32.xml"/><Relationship Id="rId26" Type="http://schemas.openxmlformats.org/officeDocument/2006/relationships/slide" Target="slide8.xml"/><Relationship Id="rId27" Type="http://schemas.openxmlformats.org/officeDocument/2006/relationships/slide" Target="slide13.xml"/><Relationship Id="rId28" Type="http://schemas.openxmlformats.org/officeDocument/2006/relationships/slide" Target="slide18.xml"/><Relationship Id="rId29" Type="http://schemas.openxmlformats.org/officeDocument/2006/relationships/slide" Target="slide23.xml"/><Relationship Id="rId30" Type="http://schemas.openxmlformats.org/officeDocument/2006/relationships/slide" Target="slide28.xml"/><Relationship Id="rId31" Type="http://schemas.openxmlformats.org/officeDocument/2006/relationships/slide" Target="slide33.xml"/><Relationship Id="rId32" Type="http://schemas.openxmlformats.org/officeDocument/2006/relationships/slide" Target="slide34.xml"/><Relationship Id="rId10" Type="http://schemas.openxmlformats.org/officeDocument/2006/relationships/slide" Target="slide15.xml"/><Relationship Id="rId11" Type="http://schemas.openxmlformats.org/officeDocument/2006/relationships/slide" Target="slide20.xml"/><Relationship Id="rId12" Type="http://schemas.openxmlformats.org/officeDocument/2006/relationships/slide" Target="slide25.xml"/><Relationship Id="rId13" Type="http://schemas.openxmlformats.org/officeDocument/2006/relationships/slide" Target="slide30.xml"/><Relationship Id="rId14" Type="http://schemas.openxmlformats.org/officeDocument/2006/relationships/slide" Target="slide5.xml"/><Relationship Id="rId15" Type="http://schemas.openxmlformats.org/officeDocument/2006/relationships/slide" Target="slide11.xml"/><Relationship Id="rId16" Type="http://schemas.openxmlformats.org/officeDocument/2006/relationships/slide" Target="slide16.xml"/><Relationship Id="rId17" Type="http://schemas.openxmlformats.org/officeDocument/2006/relationships/slide" Target="slide21.xml"/><Relationship Id="rId18" Type="http://schemas.openxmlformats.org/officeDocument/2006/relationships/slide" Target="slide26.xml"/><Relationship Id="rId19" Type="http://schemas.openxmlformats.org/officeDocument/2006/relationships/slide" Target="slide31.xml"/><Relationship Id="rId1" Type="http://schemas.openxmlformats.org/officeDocument/2006/relationships/slideLayout" Target="../slideLayouts/slideLayout1.xml"/><Relationship Id="rId2" Type="http://schemas.openxmlformats.org/officeDocument/2006/relationships/slide" Target="slide3.xml"/><Relationship Id="rId3" Type="http://schemas.openxmlformats.org/officeDocument/2006/relationships/slide" Target="slide9.xml"/><Relationship Id="rId4" Type="http://schemas.openxmlformats.org/officeDocument/2006/relationships/slide" Target="slide14.xml"/><Relationship Id="rId5" Type="http://schemas.openxmlformats.org/officeDocument/2006/relationships/slide" Target="slide19.xml"/><Relationship Id="rId6" Type="http://schemas.openxmlformats.org/officeDocument/2006/relationships/slide" Target="slide24.xml"/><Relationship Id="rId7" Type="http://schemas.openxmlformats.org/officeDocument/2006/relationships/slide" Target="slide29.xml"/><Relationship Id="rId8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905" y="1766838"/>
            <a:ext cx="6258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2"/>
                </a:solidFill>
              </a:rPr>
              <a:t>El hidalgo de la Mancha: </a:t>
            </a:r>
            <a:r>
              <a:rPr lang="en-US" sz="4800" dirty="0" err="1" smtClean="0">
                <a:solidFill>
                  <a:schemeClr val="bg2"/>
                </a:solidFill>
              </a:rPr>
              <a:t>Capítulos</a:t>
            </a:r>
            <a:r>
              <a:rPr lang="en-US" sz="4800" dirty="0" smtClean="0">
                <a:solidFill>
                  <a:schemeClr val="bg2"/>
                </a:solidFill>
              </a:rPr>
              <a:t> 6-13</a:t>
            </a:r>
            <a:endParaRPr lang="en-US" sz="4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31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3799" y="417789"/>
            <a:ext cx="87931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¿</a:t>
            </a:r>
            <a:r>
              <a:rPr lang="en-US" sz="7200" dirty="0" err="1" smtClean="0"/>
              <a:t>Qué</a:t>
            </a:r>
            <a:r>
              <a:rPr lang="en-US" sz="7200" dirty="0" smtClean="0"/>
              <a:t> </a:t>
            </a:r>
            <a:r>
              <a:rPr lang="en-US" sz="7200" dirty="0" err="1" smtClean="0"/>
              <a:t>interpretación</a:t>
            </a:r>
            <a:r>
              <a:rPr lang="en-US" sz="7200" dirty="0" smtClean="0"/>
              <a:t> </a:t>
            </a:r>
            <a:r>
              <a:rPr lang="en-US" sz="7200" dirty="0" err="1" smtClean="0"/>
              <a:t>tiene</a:t>
            </a:r>
            <a:r>
              <a:rPr lang="en-US" sz="7200" dirty="0" smtClean="0"/>
              <a:t> don </a:t>
            </a:r>
            <a:r>
              <a:rPr lang="en-US" sz="7200" dirty="0" err="1" smtClean="0"/>
              <a:t>Quijote</a:t>
            </a:r>
            <a:r>
              <a:rPr lang="en-US" sz="7200" dirty="0" smtClean="0"/>
              <a:t> de la </a:t>
            </a:r>
            <a:r>
              <a:rPr lang="en-US" sz="7200" dirty="0" err="1" smtClean="0"/>
              <a:t>señora</a:t>
            </a:r>
            <a:r>
              <a:rPr lang="en-US" sz="7200" dirty="0" smtClean="0"/>
              <a:t> </a:t>
            </a:r>
            <a:r>
              <a:rPr lang="en-US" sz="7200" dirty="0" err="1" smtClean="0"/>
              <a:t>vizcaína</a:t>
            </a:r>
            <a:r>
              <a:rPr lang="en-US" sz="7200" dirty="0" smtClean="0"/>
              <a:t>? 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2188878" y="4278155"/>
            <a:ext cx="67880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Apple Chancery"/>
                <a:cs typeface="Apple Chancery"/>
              </a:rPr>
              <a:t>Es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una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princesa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secuestrada</a:t>
            </a:r>
            <a:r>
              <a:rPr lang="en-US" sz="6000" dirty="0" smtClean="0">
                <a:latin typeface="Apple Chancery"/>
                <a:cs typeface="Apple Chancery"/>
              </a:rPr>
              <a:t>.</a:t>
            </a:r>
            <a:endParaRPr lang="en-US" sz="6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78614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5080" y="3860367"/>
            <a:ext cx="65708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Apple Chancery"/>
                <a:cs typeface="Apple Chancery"/>
              </a:rPr>
              <a:t>Le </a:t>
            </a:r>
            <a:r>
              <a:rPr lang="en-US" sz="6000" dirty="0" err="1" smtClean="0">
                <a:latin typeface="Apple Chancery"/>
                <a:cs typeface="Apple Chancery"/>
              </a:rPr>
              <a:t>quitó</a:t>
            </a:r>
            <a:r>
              <a:rPr lang="en-US" sz="6000" dirty="0" smtClean="0">
                <a:latin typeface="Apple Chancery"/>
                <a:cs typeface="Apple Chancery"/>
              </a:rPr>
              <a:t> los </a:t>
            </a:r>
            <a:r>
              <a:rPr lang="en-US" sz="6000" dirty="0" err="1" smtClean="0">
                <a:latin typeface="Apple Chancery"/>
                <a:cs typeface="Apple Chancery"/>
              </a:rPr>
              <a:t>hábitos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como</a:t>
            </a:r>
            <a:r>
              <a:rPr lang="en-US" sz="6000" dirty="0" smtClean="0">
                <a:latin typeface="Apple Chancery"/>
                <a:cs typeface="Apple Chancery"/>
              </a:rPr>
              <a:t> </a:t>
            </a:r>
            <a:r>
              <a:rPr lang="en-US" sz="6000" dirty="0" err="1" smtClean="0">
                <a:latin typeface="Apple Chancery"/>
                <a:cs typeface="Apple Chancery"/>
              </a:rPr>
              <a:t>despojos</a:t>
            </a:r>
            <a:r>
              <a:rPr lang="en-US" sz="6000" dirty="0" smtClean="0">
                <a:latin typeface="Apple Chancery"/>
                <a:cs typeface="Apple Chancery"/>
              </a:rPr>
              <a:t>.</a:t>
            </a:r>
            <a:endParaRPr lang="en-US" sz="6000" dirty="0">
              <a:latin typeface="Apple Chancery"/>
              <a:cs typeface="Apple Chancery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725" y="150377"/>
            <a:ext cx="847146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¿	</a:t>
            </a:r>
            <a:r>
              <a:rPr lang="en-US" sz="7200" dirty="0" err="1" smtClean="0"/>
              <a:t>Qué</a:t>
            </a:r>
            <a:r>
              <a:rPr lang="en-US" sz="7200" dirty="0" smtClean="0"/>
              <a:t> le </a:t>
            </a:r>
            <a:r>
              <a:rPr lang="en-US" sz="7200" dirty="0" err="1" smtClean="0"/>
              <a:t>hizo</a:t>
            </a:r>
            <a:r>
              <a:rPr lang="en-US" sz="7200" dirty="0" smtClean="0"/>
              <a:t> Sancho al primer </a:t>
            </a:r>
            <a:r>
              <a:rPr lang="en-US" sz="7200" dirty="0" err="1" smtClean="0"/>
              <a:t>fraile</a:t>
            </a:r>
            <a:r>
              <a:rPr lang="en-US" sz="7200" dirty="0" smtClean="0"/>
              <a:t>? </a:t>
            </a:r>
          </a:p>
          <a:p>
            <a:pPr algn="ctr"/>
            <a:r>
              <a:rPr lang="en-US" sz="7200" dirty="0" smtClean="0"/>
              <a:t>¿</a:t>
            </a:r>
            <a:r>
              <a:rPr lang="en-US" sz="7200" dirty="0" err="1" smtClean="0"/>
              <a:t>Por</a:t>
            </a:r>
            <a:r>
              <a:rPr lang="en-US" sz="7200" dirty="0" smtClean="0"/>
              <a:t> </a:t>
            </a:r>
            <a:r>
              <a:rPr lang="en-US" sz="7200" dirty="0" err="1" smtClean="0"/>
              <a:t>qué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3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33694"/>
            <a:ext cx="91440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DQ </a:t>
            </a:r>
            <a:r>
              <a:rPr lang="en-US" sz="6600" dirty="0" err="1" smtClean="0"/>
              <a:t>dijo</a:t>
            </a:r>
            <a:r>
              <a:rPr lang="en-US" sz="6600" dirty="0" smtClean="0"/>
              <a:t> </a:t>
            </a:r>
            <a:r>
              <a:rPr lang="en-US" sz="6600" dirty="0" err="1" smtClean="0"/>
              <a:t>que</a:t>
            </a:r>
            <a:r>
              <a:rPr lang="en-US" sz="6600" dirty="0" smtClean="0"/>
              <a:t> no </a:t>
            </a:r>
            <a:r>
              <a:rPr lang="en-US" sz="6600" dirty="0" err="1" smtClean="0"/>
              <a:t>mataría</a:t>
            </a:r>
            <a:r>
              <a:rPr lang="en-US" sz="6600" dirty="0" smtClean="0"/>
              <a:t> al </a:t>
            </a:r>
            <a:r>
              <a:rPr lang="en-US" sz="6600" dirty="0" err="1" smtClean="0"/>
              <a:t>vizcaíno</a:t>
            </a:r>
            <a:r>
              <a:rPr lang="en-US" sz="6600" dirty="0" smtClean="0"/>
              <a:t> con </a:t>
            </a:r>
            <a:r>
              <a:rPr lang="en-US" sz="6600" dirty="0" err="1" smtClean="0"/>
              <a:t>una</a:t>
            </a:r>
            <a:r>
              <a:rPr lang="en-US" sz="6600" dirty="0" smtClean="0"/>
              <a:t> </a:t>
            </a:r>
            <a:r>
              <a:rPr lang="en-US" sz="6600" dirty="0" err="1" smtClean="0"/>
              <a:t>condición</a:t>
            </a:r>
            <a:r>
              <a:rPr lang="en-US" sz="6600" dirty="0" smtClean="0"/>
              <a:t>. ¿</a:t>
            </a:r>
            <a:r>
              <a:rPr lang="en-US" sz="6600" dirty="0" err="1" smtClean="0"/>
              <a:t>Cuál</a:t>
            </a:r>
            <a:r>
              <a:rPr lang="en-US" sz="6600" dirty="0" smtClean="0"/>
              <a:t> </a:t>
            </a:r>
            <a:r>
              <a:rPr lang="en-US" sz="6600" dirty="0" err="1" smtClean="0"/>
              <a:t>fue</a:t>
            </a:r>
            <a:r>
              <a:rPr lang="en-US" sz="6600" dirty="0" smtClean="0"/>
              <a:t> la </a:t>
            </a:r>
            <a:r>
              <a:rPr lang="en-US" sz="6600" dirty="0" err="1" smtClean="0"/>
              <a:t>condición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3363635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86339" y="4578963"/>
            <a:ext cx="716816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Apple Chancery"/>
                <a:cs typeface="Apple Chancery"/>
              </a:rPr>
              <a:t>El </a:t>
            </a:r>
            <a:r>
              <a:rPr lang="en-US" sz="4000" dirty="0" err="1">
                <a:latin typeface="Apple Chancery"/>
                <a:cs typeface="Apple Chancery"/>
              </a:rPr>
              <a:t>vizcaíno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tendría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que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volver</a:t>
            </a:r>
            <a:r>
              <a:rPr lang="en-US" sz="4000" dirty="0">
                <a:latin typeface="Apple Chancery"/>
                <a:cs typeface="Apple Chancery"/>
              </a:rPr>
              <a:t> al </a:t>
            </a:r>
            <a:r>
              <a:rPr lang="en-US" sz="4000" dirty="0" err="1">
                <a:latin typeface="Apple Chancery"/>
                <a:cs typeface="Apple Chancery"/>
              </a:rPr>
              <a:t>Toboso</a:t>
            </a:r>
            <a:r>
              <a:rPr lang="en-US" sz="4000" dirty="0">
                <a:latin typeface="Apple Chancery"/>
                <a:cs typeface="Apple Chancery"/>
              </a:rPr>
              <a:t> y </a:t>
            </a:r>
            <a:r>
              <a:rPr lang="en-US" sz="4000" dirty="0" err="1">
                <a:latin typeface="Apple Chancery"/>
                <a:cs typeface="Apple Chancery"/>
              </a:rPr>
              <a:t>explicarle</a:t>
            </a:r>
            <a:r>
              <a:rPr lang="en-US" sz="4000" dirty="0">
                <a:latin typeface="Apple Chancery"/>
                <a:cs typeface="Apple Chancery"/>
              </a:rPr>
              <a:t> a </a:t>
            </a:r>
            <a:r>
              <a:rPr lang="en-US" sz="4000" dirty="0" err="1">
                <a:latin typeface="Apple Chancery"/>
                <a:cs typeface="Apple Chancery"/>
              </a:rPr>
              <a:t>Dulcinea</a:t>
            </a:r>
            <a:r>
              <a:rPr lang="en-US" sz="4000" dirty="0">
                <a:latin typeface="Apple Chancery"/>
                <a:cs typeface="Apple Chancery"/>
              </a:rPr>
              <a:t> lo </a:t>
            </a:r>
            <a:r>
              <a:rPr lang="en-US" sz="4000" dirty="0" err="1">
                <a:latin typeface="Apple Chancery"/>
                <a:cs typeface="Apple Chancery"/>
              </a:rPr>
              <a:t>que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había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hecho</a:t>
            </a:r>
            <a:r>
              <a:rPr lang="en-US" sz="4000" dirty="0">
                <a:latin typeface="Apple Chancery"/>
                <a:cs typeface="Apple Chancery"/>
              </a:rPr>
              <a:t> DQ.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58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140" y="400012"/>
            <a:ext cx="885577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/>
              <a:t>¿</a:t>
            </a:r>
            <a:r>
              <a:rPr lang="en-US" sz="8800" dirty="0" err="1" smtClean="0"/>
              <a:t>Quién</a:t>
            </a:r>
            <a:r>
              <a:rPr lang="en-US" sz="8800" dirty="0" smtClean="0"/>
              <a:t> </a:t>
            </a:r>
            <a:r>
              <a:rPr lang="en-US" sz="8800" dirty="0" err="1" smtClean="0"/>
              <a:t>ganó</a:t>
            </a:r>
            <a:r>
              <a:rPr lang="en-US" sz="8800" dirty="0" smtClean="0"/>
              <a:t> la </a:t>
            </a:r>
            <a:r>
              <a:rPr lang="en-US" sz="8800" dirty="0" err="1" smtClean="0"/>
              <a:t>batalla</a:t>
            </a:r>
            <a:r>
              <a:rPr lang="en-US" sz="8800" dirty="0" smtClean="0"/>
              <a:t>?</a:t>
            </a:r>
            <a:endParaRPr lang="en-US" sz="8800" dirty="0"/>
          </a:p>
        </p:txBody>
      </p:sp>
      <p:sp>
        <p:nvSpPr>
          <p:cNvPr id="5" name="TextBox 4"/>
          <p:cNvSpPr txBox="1"/>
          <p:nvPr/>
        </p:nvSpPr>
        <p:spPr>
          <a:xfrm>
            <a:off x="2122043" y="3375732"/>
            <a:ext cx="54304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latin typeface="Apple Chancery"/>
                <a:cs typeface="Apple Chancery"/>
              </a:rPr>
              <a:t>Don </a:t>
            </a:r>
            <a:r>
              <a:rPr lang="en-US" sz="6600" dirty="0" err="1" smtClean="0">
                <a:latin typeface="Apple Chancery"/>
                <a:cs typeface="Apple Chancery"/>
              </a:rPr>
              <a:t>Quijote</a:t>
            </a:r>
            <a:r>
              <a:rPr lang="en-US" sz="6600" dirty="0" smtClean="0">
                <a:latin typeface="Apple Chancery"/>
                <a:cs typeface="Apple Chancery"/>
              </a:rPr>
              <a:t> </a:t>
            </a:r>
            <a:r>
              <a:rPr lang="en-US" sz="6600" dirty="0" err="1" smtClean="0">
                <a:latin typeface="Apple Chancery"/>
                <a:cs typeface="Apple Chancery"/>
              </a:rPr>
              <a:t>ganó</a:t>
            </a:r>
            <a:r>
              <a:rPr lang="en-US" sz="6600" dirty="0" smtClean="0">
                <a:latin typeface="Apple Chancery"/>
                <a:cs typeface="Apple Chancery"/>
              </a:rPr>
              <a:t>.</a:t>
            </a:r>
            <a:endParaRPr lang="en-US" sz="6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415368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18741" y="1119673"/>
            <a:ext cx="753575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los hombres de la </a:t>
            </a:r>
            <a:r>
              <a:rPr lang="en-US" sz="5400" dirty="0" err="1" smtClean="0"/>
              <a:t>venta</a:t>
            </a:r>
            <a:r>
              <a:rPr lang="en-US" sz="5400" dirty="0" smtClean="0"/>
              <a:t> </a:t>
            </a:r>
            <a:r>
              <a:rPr lang="en-US" sz="5400" dirty="0" err="1" smtClean="0"/>
              <a:t>decidieron</a:t>
            </a:r>
            <a:r>
              <a:rPr lang="en-US" sz="5400" dirty="0" smtClean="0"/>
              <a:t> </a:t>
            </a:r>
            <a:r>
              <a:rPr lang="en-US" sz="5400" dirty="0" err="1" smtClean="0"/>
              <a:t>maltratar</a:t>
            </a:r>
            <a:r>
              <a:rPr lang="en-US" sz="5400" dirty="0" smtClean="0"/>
              <a:t> a Sancho?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673440" y="4161175"/>
            <a:ext cx="521320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pple Chancery"/>
                <a:cs typeface="Apple Chancery"/>
              </a:rPr>
              <a:t>Sancho no </a:t>
            </a:r>
            <a:r>
              <a:rPr lang="en-US" sz="3600" dirty="0" err="1" smtClean="0">
                <a:latin typeface="Apple Chancery"/>
                <a:cs typeface="Apple Chancery"/>
              </a:rPr>
              <a:t>quiso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pagar</a:t>
            </a:r>
            <a:r>
              <a:rPr lang="en-US" sz="3600" dirty="0" smtClean="0">
                <a:latin typeface="Apple Chancery"/>
                <a:cs typeface="Apple Chancery"/>
              </a:rPr>
              <a:t> y </a:t>
            </a:r>
            <a:r>
              <a:rPr lang="en-US" sz="3600" dirty="0" err="1" smtClean="0">
                <a:latin typeface="Apple Chancery"/>
                <a:cs typeface="Apple Chancery"/>
              </a:rPr>
              <a:t>entonces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decidieron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entretenerse</a:t>
            </a:r>
            <a:r>
              <a:rPr lang="en-US" sz="3600" dirty="0" smtClean="0">
                <a:latin typeface="Apple Chancery"/>
                <a:cs typeface="Apple Chancery"/>
              </a:rPr>
              <a:t> con </a:t>
            </a:r>
            <a:r>
              <a:rPr lang="en-US" sz="3600" dirty="0" err="1" smtClean="0">
                <a:latin typeface="Apple Chancery"/>
                <a:cs typeface="Apple Chancery"/>
              </a:rPr>
              <a:t>él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71194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35704" y="869000"/>
            <a:ext cx="70344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</a:t>
            </a:r>
            <a:r>
              <a:rPr lang="en-US" sz="5400" dirty="0" err="1" smtClean="0"/>
              <a:t>Maritornes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89641" y="2022097"/>
            <a:ext cx="6466383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la </a:t>
            </a:r>
            <a:r>
              <a:rPr lang="en-US" sz="3600" dirty="0" err="1" smtClean="0">
                <a:latin typeface="Apple Chancery"/>
                <a:cs typeface="Apple Chancery"/>
              </a:rPr>
              <a:t>moza</a:t>
            </a:r>
            <a:r>
              <a:rPr lang="en-US" sz="3600" dirty="0" smtClean="0">
                <a:latin typeface="Apple Chancery"/>
                <a:cs typeface="Apple Chancery"/>
              </a:rPr>
              <a:t> de la </a:t>
            </a:r>
            <a:r>
              <a:rPr lang="en-US" sz="3600" dirty="0" err="1" smtClean="0">
                <a:latin typeface="Apple Chancery"/>
                <a:cs typeface="Apple Chancery"/>
              </a:rPr>
              <a:t>venta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ayuda</a:t>
            </a:r>
            <a:r>
              <a:rPr lang="en-US" sz="3600" dirty="0" smtClean="0">
                <a:latin typeface="Apple Chancery"/>
                <a:cs typeface="Apple Chancery"/>
              </a:rPr>
              <a:t> a </a:t>
            </a:r>
            <a:r>
              <a:rPr lang="en-US" sz="3600" dirty="0" err="1" smtClean="0">
                <a:latin typeface="Apple Chancery"/>
                <a:cs typeface="Apple Chancery"/>
              </a:rPr>
              <a:t>curar</a:t>
            </a:r>
            <a:r>
              <a:rPr lang="en-US" sz="3600" dirty="0" smtClean="0">
                <a:latin typeface="Apple Chancery"/>
                <a:cs typeface="Apple Chancery"/>
              </a:rPr>
              <a:t> a DQ  y a Sancho. DQ </a:t>
            </a:r>
            <a:r>
              <a:rPr lang="en-US" sz="3600" dirty="0" err="1" smtClean="0">
                <a:latin typeface="Apple Chancery"/>
                <a:cs typeface="Apple Chancery"/>
              </a:rPr>
              <a:t>trata</a:t>
            </a:r>
            <a:r>
              <a:rPr lang="en-US" sz="3600" dirty="0" smtClean="0">
                <a:latin typeface="Apple Chancery"/>
                <a:cs typeface="Apple Chancery"/>
              </a:rPr>
              <a:t> de </a:t>
            </a:r>
            <a:r>
              <a:rPr lang="en-US" sz="3600" dirty="0" err="1" smtClean="0">
                <a:latin typeface="Apple Chancery"/>
                <a:cs typeface="Apple Chancery"/>
              </a:rPr>
              <a:t>detenerla</a:t>
            </a:r>
            <a:r>
              <a:rPr lang="en-US" sz="3600" dirty="0" smtClean="0">
                <a:latin typeface="Apple Chancery"/>
                <a:cs typeface="Apple Chancery"/>
              </a:rPr>
              <a:t> en la </a:t>
            </a:r>
            <a:r>
              <a:rPr lang="en-US" sz="3600" dirty="0" err="1" smtClean="0">
                <a:latin typeface="Apple Chancery"/>
                <a:cs typeface="Apple Chancery"/>
              </a:rPr>
              <a:t>obscuridad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pensando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ella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la </a:t>
            </a:r>
            <a:r>
              <a:rPr lang="en-US" sz="3600" dirty="0" err="1" smtClean="0">
                <a:latin typeface="Apple Chancery"/>
                <a:cs typeface="Apple Chancery"/>
              </a:rPr>
              <a:t>hija</a:t>
            </a:r>
            <a:r>
              <a:rPr lang="en-US" sz="3600" dirty="0" smtClean="0">
                <a:latin typeface="Apple Chancery"/>
                <a:cs typeface="Apple Chancery"/>
              </a:rPr>
              <a:t> del </a:t>
            </a:r>
            <a:r>
              <a:rPr lang="en-US" sz="3600" dirty="0" err="1" smtClean="0">
                <a:latin typeface="Apple Chancery"/>
                <a:cs typeface="Apple Chancery"/>
              </a:rPr>
              <a:t>señor</a:t>
            </a:r>
            <a:r>
              <a:rPr lang="en-US" sz="3600" dirty="0" smtClean="0">
                <a:latin typeface="Apple Chancery"/>
                <a:cs typeface="Apple Chancery"/>
              </a:rPr>
              <a:t> del </a:t>
            </a:r>
            <a:r>
              <a:rPr lang="en-US" sz="3600" dirty="0" err="1" smtClean="0">
                <a:latin typeface="Apple Chancery"/>
                <a:cs typeface="Apple Chancery"/>
              </a:rPr>
              <a:t>castillo</a:t>
            </a:r>
            <a:r>
              <a:rPr lang="en-US" sz="3600" dirty="0" smtClean="0">
                <a:latin typeface="Apple Chancery"/>
                <a:cs typeface="Apple Chancery"/>
              </a:rPr>
              <a:t> y </a:t>
            </a:r>
            <a:r>
              <a:rPr lang="en-US" sz="3600" dirty="0" err="1" smtClean="0">
                <a:latin typeface="Apple Chancery"/>
                <a:cs typeface="Apple Chancery"/>
              </a:rPr>
              <a:t>está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enamorada</a:t>
            </a:r>
            <a:r>
              <a:rPr lang="en-US" sz="3600" dirty="0" smtClean="0">
                <a:latin typeface="Apple Chancery"/>
                <a:cs typeface="Apple Chancery"/>
              </a:rPr>
              <a:t> de </a:t>
            </a:r>
            <a:r>
              <a:rPr lang="en-US" sz="3600" dirty="0" err="1" smtClean="0">
                <a:latin typeface="Apple Chancery"/>
                <a:cs typeface="Apple Chancery"/>
              </a:rPr>
              <a:t>él</a:t>
            </a:r>
            <a:r>
              <a:rPr lang="en-US" sz="3600" dirty="0" smtClean="0">
                <a:latin typeface="Apple Chancery"/>
                <a:cs typeface="Apple Chancery"/>
              </a:rPr>
              <a:t>. </a:t>
            </a:r>
            <a:r>
              <a:rPr lang="en-US" sz="3600" dirty="0" err="1" smtClean="0">
                <a:latin typeface="Apple Chancery"/>
                <a:cs typeface="Apple Chancery"/>
              </a:rPr>
              <a:t>Luego</a:t>
            </a:r>
            <a:r>
              <a:rPr lang="en-US" sz="3600" dirty="0" smtClean="0">
                <a:latin typeface="Apple Chancery"/>
                <a:cs typeface="Apple Chancery"/>
              </a:rPr>
              <a:t> le da </a:t>
            </a:r>
            <a:r>
              <a:rPr lang="en-US" sz="3600" dirty="0" err="1" smtClean="0">
                <a:latin typeface="Apple Chancery"/>
                <a:cs typeface="Apple Chancery"/>
              </a:rPr>
              <a:t>agua</a:t>
            </a:r>
            <a:r>
              <a:rPr lang="en-US" sz="3600" dirty="0" smtClean="0">
                <a:latin typeface="Apple Chancery"/>
                <a:cs typeface="Apple Chancery"/>
              </a:rPr>
              <a:t>  a Sancho y le </a:t>
            </a:r>
            <a:r>
              <a:rPr lang="en-US" sz="3600" dirty="0" err="1" smtClean="0">
                <a:latin typeface="Apple Chancery"/>
                <a:cs typeface="Apple Chancery"/>
              </a:rPr>
              <a:t>compra</a:t>
            </a:r>
            <a:r>
              <a:rPr lang="en-US" sz="3600" dirty="0" smtClean="0">
                <a:latin typeface="Apple Chancery"/>
                <a:cs typeface="Apple Chancery"/>
              </a:rPr>
              <a:t> vino.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muy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compasiva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51710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6963" y="635039"/>
            <a:ext cx="89226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interpretación</a:t>
            </a:r>
            <a:r>
              <a:rPr lang="en-US" sz="4800" dirty="0" smtClean="0"/>
              <a:t> </a:t>
            </a:r>
            <a:r>
              <a:rPr lang="en-US" sz="4800" dirty="0" err="1" smtClean="0"/>
              <a:t>tiene</a:t>
            </a:r>
            <a:r>
              <a:rPr lang="en-US" sz="4800" dirty="0" smtClean="0"/>
              <a:t> DQ de </a:t>
            </a:r>
            <a:r>
              <a:rPr lang="en-US" sz="4800" dirty="0" err="1" smtClean="0"/>
              <a:t>Maritornes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456223" y="2900786"/>
            <a:ext cx="58815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Es</a:t>
            </a:r>
            <a:r>
              <a:rPr lang="en-US" sz="4400" dirty="0" smtClean="0">
                <a:latin typeface="Apple Chancery"/>
                <a:cs typeface="Apple Chancery"/>
              </a:rPr>
              <a:t> la </a:t>
            </a:r>
            <a:r>
              <a:rPr lang="en-US" sz="4400" dirty="0" err="1" smtClean="0">
                <a:latin typeface="Apple Chancery"/>
                <a:cs typeface="Apple Chancery"/>
              </a:rPr>
              <a:t>hija</a:t>
            </a:r>
            <a:r>
              <a:rPr lang="en-US" sz="4400" dirty="0" smtClean="0">
                <a:latin typeface="Apple Chancery"/>
                <a:cs typeface="Apple Chancery"/>
              </a:rPr>
              <a:t> del </a:t>
            </a:r>
            <a:r>
              <a:rPr lang="en-US" sz="4400" dirty="0" err="1" smtClean="0">
                <a:latin typeface="Apple Chancery"/>
                <a:cs typeface="Apple Chancery"/>
              </a:rPr>
              <a:t>señor</a:t>
            </a:r>
            <a:r>
              <a:rPr lang="en-US" sz="4400" dirty="0" smtClean="0">
                <a:latin typeface="Apple Chancery"/>
                <a:cs typeface="Apple Chancery"/>
              </a:rPr>
              <a:t> del </a:t>
            </a:r>
            <a:r>
              <a:rPr lang="en-US" sz="4400" dirty="0" err="1" smtClean="0">
                <a:latin typeface="Apple Chancery"/>
                <a:cs typeface="Apple Chancery"/>
              </a:rPr>
              <a:t>castillo</a:t>
            </a:r>
            <a:r>
              <a:rPr lang="en-US" sz="4400" dirty="0" smtClean="0">
                <a:latin typeface="Apple Chancery"/>
                <a:cs typeface="Apple Chancery"/>
              </a:rPr>
              <a:t> y </a:t>
            </a:r>
            <a:r>
              <a:rPr lang="en-US" sz="4400" dirty="0" err="1" smtClean="0">
                <a:latin typeface="Apple Chancery"/>
                <a:cs typeface="Apple Chancery"/>
              </a:rPr>
              <a:t>está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enamorada</a:t>
            </a:r>
            <a:r>
              <a:rPr lang="en-US" sz="4400" dirty="0" smtClean="0">
                <a:latin typeface="Apple Chancery"/>
                <a:cs typeface="Apple Chancery"/>
              </a:rPr>
              <a:t> de </a:t>
            </a:r>
            <a:r>
              <a:rPr lang="en-US" sz="4400" dirty="0" err="1" smtClean="0">
                <a:latin typeface="Apple Chancery"/>
                <a:cs typeface="Apple Chancery"/>
              </a:rPr>
              <a:t>él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578431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1905" y="835577"/>
            <a:ext cx="780310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Por</a:t>
            </a:r>
            <a:r>
              <a:rPr lang="en-US" sz="6600" dirty="0" smtClean="0"/>
              <a:t> </a:t>
            </a:r>
            <a:r>
              <a:rPr lang="en-US" sz="6600" dirty="0" err="1" smtClean="0"/>
              <a:t>qué</a:t>
            </a:r>
            <a:r>
              <a:rPr lang="en-US" sz="6600" dirty="0" smtClean="0"/>
              <a:t> </a:t>
            </a:r>
            <a:r>
              <a:rPr lang="en-US" sz="6600" dirty="0" err="1" smtClean="0"/>
              <a:t>dejaron</a:t>
            </a:r>
            <a:r>
              <a:rPr lang="en-US" sz="6600" dirty="0" smtClean="0"/>
              <a:t> de </a:t>
            </a:r>
            <a:r>
              <a:rPr lang="en-US" sz="6600" dirty="0" err="1" smtClean="0"/>
              <a:t>levantar</a:t>
            </a:r>
            <a:r>
              <a:rPr lang="en-US" sz="6600" dirty="0" smtClean="0"/>
              <a:t> a Sancho?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2756985" y="3709963"/>
            <a:ext cx="53970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latin typeface="Apple Chancery"/>
                <a:cs typeface="Apple Chancery"/>
              </a:rPr>
              <a:t>Se </a:t>
            </a:r>
            <a:r>
              <a:rPr lang="en-US" sz="6600" dirty="0" err="1" smtClean="0">
                <a:latin typeface="Apple Chancery"/>
                <a:cs typeface="Apple Chancery"/>
              </a:rPr>
              <a:t>cansaron</a:t>
            </a:r>
            <a:r>
              <a:rPr lang="en-US" sz="6600" dirty="0" smtClean="0">
                <a:latin typeface="Apple Chancery"/>
                <a:cs typeface="Apple Chancery"/>
              </a:rPr>
              <a:t>.</a:t>
            </a:r>
            <a:endParaRPr lang="en-US" sz="6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45843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069" y="233962"/>
            <a:ext cx="76694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Cómo</a:t>
            </a:r>
            <a:r>
              <a:rPr lang="en-US" sz="6000" dirty="0" smtClean="0"/>
              <a:t> </a:t>
            </a:r>
            <a:r>
              <a:rPr lang="en-US" sz="6000" dirty="0" err="1" smtClean="0"/>
              <a:t>explicó</a:t>
            </a:r>
            <a:r>
              <a:rPr lang="en-US" sz="6000" dirty="0" smtClean="0"/>
              <a:t> DQ </a:t>
            </a:r>
            <a:r>
              <a:rPr lang="en-US" sz="6000" dirty="0" err="1" smtClean="0"/>
              <a:t>que</a:t>
            </a:r>
            <a:r>
              <a:rPr lang="en-US" sz="6000" dirty="0" smtClean="0"/>
              <a:t> no </a:t>
            </a:r>
            <a:r>
              <a:rPr lang="en-US" sz="6000" dirty="0" err="1" smtClean="0"/>
              <a:t>pudo</a:t>
            </a:r>
            <a:r>
              <a:rPr lang="en-US" sz="6000" dirty="0" smtClean="0"/>
              <a:t> </a:t>
            </a:r>
            <a:r>
              <a:rPr lang="en-US" sz="6000" dirty="0" err="1" smtClean="0"/>
              <a:t>subir</a:t>
            </a:r>
            <a:r>
              <a:rPr lang="en-US" sz="6000" dirty="0" smtClean="0"/>
              <a:t> </a:t>
            </a:r>
            <a:r>
              <a:rPr lang="en-US" sz="6000" dirty="0" err="1" smtClean="0"/>
              <a:t>las</a:t>
            </a:r>
            <a:r>
              <a:rPr lang="en-US" sz="6000" dirty="0" smtClean="0"/>
              <a:t> </a:t>
            </a:r>
            <a:r>
              <a:rPr lang="en-US" sz="6000" dirty="0" err="1" smtClean="0"/>
              <a:t>paredes</a:t>
            </a:r>
            <a:r>
              <a:rPr lang="en-US" sz="6000" dirty="0" smtClean="0"/>
              <a:t> </a:t>
            </a:r>
            <a:r>
              <a:rPr lang="en-US" sz="6000" dirty="0" err="1" smtClean="0"/>
              <a:t>para</a:t>
            </a:r>
            <a:r>
              <a:rPr lang="en-US" sz="6000" dirty="0" smtClean="0"/>
              <a:t> </a:t>
            </a:r>
            <a:r>
              <a:rPr lang="en-US" sz="6000" dirty="0" err="1" smtClean="0"/>
              <a:t>ayudar</a:t>
            </a:r>
            <a:r>
              <a:rPr lang="en-US" sz="6000" dirty="0" smtClean="0"/>
              <a:t> a Sancho?</a:t>
            </a:r>
            <a:endParaRPr lang="en-US" sz="6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9641" y="4608945"/>
            <a:ext cx="6215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Es</a:t>
            </a:r>
            <a:r>
              <a:rPr lang="en-US" sz="4800" dirty="0" smtClean="0">
                <a:latin typeface="Apple Chancery"/>
                <a:cs typeface="Apple Chancery"/>
              </a:rPr>
              <a:t> un </a:t>
            </a:r>
            <a:r>
              <a:rPr lang="en-US" sz="4800" dirty="0" err="1" smtClean="0">
                <a:latin typeface="Apple Chancery"/>
                <a:cs typeface="Apple Chancery"/>
              </a:rPr>
              <a:t>encantamiento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59273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3800" y="334231"/>
            <a:ext cx="86552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Cómo</a:t>
            </a:r>
            <a:r>
              <a:rPr lang="en-US" sz="6000" dirty="0" smtClean="0"/>
              <a:t> se </a:t>
            </a:r>
            <a:r>
              <a:rPr lang="en-US" sz="6000" dirty="0" err="1" smtClean="0"/>
              <a:t>llaman</a:t>
            </a:r>
            <a:r>
              <a:rPr lang="en-US" sz="6000" dirty="0" smtClean="0"/>
              <a:t> los </a:t>
            </a:r>
            <a:r>
              <a:rPr lang="en-US" sz="6000" dirty="0" err="1" smtClean="0"/>
              <a:t>líderes</a:t>
            </a:r>
            <a:r>
              <a:rPr lang="en-US" sz="6000" dirty="0" smtClean="0"/>
              <a:t> de los dos </a:t>
            </a:r>
            <a:r>
              <a:rPr lang="en-US" sz="6000" dirty="0" err="1" smtClean="0"/>
              <a:t>ejércitos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840530" y="3860367"/>
            <a:ext cx="54638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Alifanfarón</a:t>
            </a:r>
            <a:r>
              <a:rPr lang="en-US" sz="4800" dirty="0" smtClean="0">
                <a:latin typeface="Apple Chancery"/>
                <a:cs typeface="Apple Chancery"/>
              </a:rPr>
              <a:t> y </a:t>
            </a:r>
            <a:r>
              <a:rPr lang="en-US" sz="4800" dirty="0" err="1" smtClean="0">
                <a:latin typeface="Apple Chancery"/>
                <a:cs typeface="Apple Chancery"/>
              </a:rPr>
              <a:t>Pentapolín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81738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691751"/>
              </p:ext>
            </p:extLst>
          </p:nvPr>
        </p:nvGraphicFramePr>
        <p:xfrm>
          <a:off x="165666" y="423314"/>
          <a:ext cx="8757438" cy="6055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573"/>
                <a:gridCol w="1459573"/>
                <a:gridCol w="1459573"/>
                <a:gridCol w="1459573"/>
                <a:gridCol w="1459573"/>
                <a:gridCol w="1459573"/>
              </a:tblGrid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Capítulos</a:t>
                      </a:r>
                      <a:r>
                        <a:rPr lang="en-US" sz="2400" dirty="0" smtClean="0"/>
                        <a:t> 8 y 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</a:t>
                      </a:r>
                      <a:r>
                        <a:rPr lang="en-US" sz="2400" dirty="0" smtClean="0"/>
                        <a:t> 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Capítulos</a:t>
                      </a:r>
                      <a:r>
                        <a:rPr lang="en-US" sz="2400" dirty="0" smtClean="0"/>
                        <a:t> 12 y 13</a:t>
                      </a:r>
                      <a:endParaRPr lang="en-US" sz="24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4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5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6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7" action="ppaction://hlinksldjump"/>
                        </a:rPr>
                        <a:t>100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8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9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0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1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2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3" action="ppaction://hlinksldjump"/>
                        </a:rPr>
                        <a:t>200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4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5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6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7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8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19" action="ppaction://hlinksldjump"/>
                        </a:rPr>
                        <a:t>300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0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1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2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3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4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5" action="ppaction://hlinksldjump"/>
                        </a:rPr>
                        <a:t>400</a:t>
                      </a:r>
                      <a:endParaRPr lang="en-US" sz="2800" dirty="0"/>
                    </a:p>
                  </a:txBody>
                  <a:tcPr/>
                </a:tc>
              </a:tr>
              <a:tr h="100918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6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7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8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29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0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hlinkClick r:id="rId31" action="ppaction://hlinksldjump"/>
                        </a:rPr>
                        <a:t>500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>
            <a:hlinkClick r:id="rId32" action="ppaction://hlinksldjump"/>
          </p:cNvPr>
          <p:cNvSpPr txBox="1"/>
          <p:nvPr/>
        </p:nvSpPr>
        <p:spPr>
          <a:xfrm>
            <a:off x="2706858" y="6394852"/>
            <a:ext cx="3726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66CCFF"/>
                </a:solidFill>
              </a:rPr>
              <a:t>La </a:t>
            </a:r>
            <a:r>
              <a:rPr lang="en-US" sz="2800" dirty="0" err="1" smtClean="0">
                <a:solidFill>
                  <a:srgbClr val="66CCFF"/>
                </a:solidFill>
              </a:rPr>
              <a:t>pregunta</a:t>
            </a:r>
            <a:r>
              <a:rPr lang="en-US" sz="2800" dirty="0" smtClean="0">
                <a:solidFill>
                  <a:srgbClr val="66CCFF"/>
                </a:solidFill>
              </a:rPr>
              <a:t> final</a:t>
            </a:r>
            <a:endParaRPr lang="en-US" sz="2800" dirty="0">
              <a:solidFill>
                <a:srgbClr val="66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7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85069" y="919135"/>
            <a:ext cx="781981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son </a:t>
            </a:r>
            <a:r>
              <a:rPr lang="en-US" sz="5400" dirty="0" err="1" smtClean="0"/>
              <a:t>enemigos</a:t>
            </a:r>
            <a:r>
              <a:rPr lang="en-US" sz="5400" dirty="0" smtClean="0"/>
              <a:t> los dos </a:t>
            </a:r>
            <a:r>
              <a:rPr lang="en-US" sz="5400" dirty="0" err="1" smtClean="0"/>
              <a:t>líderes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756985" y="3275464"/>
            <a:ext cx="5747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pple Chancery"/>
                <a:cs typeface="Apple Chancery"/>
              </a:rPr>
              <a:t>Alifanfarón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está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enamorado</a:t>
            </a:r>
            <a:r>
              <a:rPr lang="en-US" sz="3600" dirty="0" smtClean="0">
                <a:latin typeface="Apple Chancery"/>
                <a:cs typeface="Apple Chancery"/>
              </a:rPr>
              <a:t> de la </a:t>
            </a:r>
            <a:r>
              <a:rPr lang="en-US" sz="3600" dirty="0" err="1" smtClean="0">
                <a:latin typeface="Apple Chancery"/>
                <a:cs typeface="Apple Chancery"/>
              </a:rPr>
              <a:t>hija</a:t>
            </a:r>
            <a:r>
              <a:rPr lang="en-US" sz="3600" dirty="0" smtClean="0">
                <a:latin typeface="Apple Chancery"/>
                <a:cs typeface="Apple Chancery"/>
              </a:rPr>
              <a:t> de </a:t>
            </a:r>
            <a:r>
              <a:rPr lang="en-US" sz="3600" dirty="0" err="1" smtClean="0">
                <a:latin typeface="Apple Chancery"/>
                <a:cs typeface="Apple Chancery"/>
              </a:rPr>
              <a:t>Pentapolín</a:t>
            </a:r>
            <a:r>
              <a:rPr lang="en-US" sz="3600" dirty="0" smtClean="0">
                <a:latin typeface="Apple Chancery"/>
                <a:cs typeface="Apple Chancery"/>
              </a:rPr>
              <a:t>. </a:t>
            </a:r>
            <a:r>
              <a:rPr lang="en-US" sz="3600" dirty="0" err="1" smtClean="0">
                <a:latin typeface="Apple Chancery"/>
                <a:cs typeface="Apple Chancery"/>
              </a:rPr>
              <a:t>Pentapolín</a:t>
            </a:r>
            <a:r>
              <a:rPr lang="en-US" sz="3600" dirty="0" smtClean="0">
                <a:latin typeface="Apple Chancery"/>
                <a:cs typeface="Apple Chancery"/>
              </a:rPr>
              <a:t> no </a:t>
            </a:r>
            <a:r>
              <a:rPr lang="en-US" sz="3600" dirty="0" err="1" smtClean="0">
                <a:latin typeface="Apple Chancery"/>
                <a:cs typeface="Apple Chancery"/>
              </a:rPr>
              <a:t>quiere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que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su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hija</a:t>
            </a:r>
            <a:r>
              <a:rPr lang="en-US" sz="3600" dirty="0" smtClean="0">
                <a:latin typeface="Apple Chancery"/>
                <a:cs typeface="Apple Chancery"/>
              </a:rPr>
              <a:t> se case con </a:t>
            </a:r>
            <a:r>
              <a:rPr lang="en-US" sz="3600" dirty="0" err="1" smtClean="0">
                <a:latin typeface="Apple Chancery"/>
                <a:cs typeface="Apple Chancery"/>
              </a:rPr>
              <a:t>él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porque</a:t>
            </a:r>
            <a:r>
              <a:rPr lang="en-US" sz="3600" dirty="0" smtClean="0">
                <a:latin typeface="Apple Chancery"/>
                <a:cs typeface="Apple Chancery"/>
              </a:rPr>
              <a:t> no </a:t>
            </a:r>
            <a:r>
              <a:rPr lang="en-US" sz="3600" dirty="0" err="1" smtClean="0">
                <a:latin typeface="Apple Chancery"/>
                <a:cs typeface="Apple Chancery"/>
              </a:rPr>
              <a:t>es</a:t>
            </a:r>
            <a:r>
              <a:rPr lang="en-US" sz="3600" dirty="0" smtClean="0">
                <a:latin typeface="Apple Chancery"/>
                <a:cs typeface="Apple Chancery"/>
              </a:rPr>
              <a:t> </a:t>
            </a:r>
            <a:r>
              <a:rPr lang="en-US" sz="3600" dirty="0" err="1" smtClean="0">
                <a:latin typeface="Apple Chancery"/>
                <a:cs typeface="Apple Chancery"/>
              </a:rPr>
              <a:t>cristiano</a:t>
            </a:r>
            <a:r>
              <a:rPr lang="en-US" sz="3600" dirty="0" smtClean="0">
                <a:latin typeface="Apple Chancery"/>
                <a:cs typeface="Apple Chancery"/>
              </a:rPr>
              <a:t>.</a:t>
            </a:r>
            <a:endParaRPr lang="en-US" sz="36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87499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7344" y="735308"/>
            <a:ext cx="84714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¿</a:t>
            </a:r>
            <a:r>
              <a:rPr lang="en-US" sz="6600" dirty="0" err="1" smtClean="0"/>
              <a:t>Cuántos</a:t>
            </a:r>
            <a:r>
              <a:rPr lang="en-US" sz="6600" dirty="0" smtClean="0"/>
              <a:t> </a:t>
            </a:r>
            <a:r>
              <a:rPr lang="en-US" sz="6600" dirty="0" err="1" smtClean="0"/>
              <a:t>animales</a:t>
            </a:r>
            <a:r>
              <a:rPr lang="en-US" sz="6600" dirty="0" smtClean="0"/>
              <a:t> </a:t>
            </a:r>
            <a:r>
              <a:rPr lang="en-US" sz="6600" dirty="0" err="1" smtClean="0"/>
              <a:t>mató</a:t>
            </a:r>
            <a:r>
              <a:rPr lang="en-US" sz="6600" dirty="0" smtClean="0"/>
              <a:t> don </a:t>
            </a:r>
            <a:r>
              <a:rPr lang="en-US" sz="6600" dirty="0" err="1" smtClean="0"/>
              <a:t>Quijote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2589895" y="3542847"/>
            <a:ext cx="614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Apple Chancery"/>
                <a:cs typeface="Apple Chancery"/>
              </a:rPr>
              <a:t>Mató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más</a:t>
            </a:r>
            <a:r>
              <a:rPr lang="en-US" sz="5400" dirty="0" smtClean="0">
                <a:latin typeface="Apple Chancery"/>
                <a:cs typeface="Apple Chancery"/>
              </a:rPr>
              <a:t> de </a:t>
            </a:r>
            <a:r>
              <a:rPr lang="en-US" sz="5400" dirty="0" err="1" smtClean="0">
                <a:latin typeface="Apple Chancery"/>
                <a:cs typeface="Apple Chancery"/>
              </a:rPr>
              <a:t>siete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88543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85577" y="401077"/>
            <a:ext cx="73185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Cómo</a:t>
            </a:r>
            <a:r>
              <a:rPr lang="en-US" sz="5400" dirty="0" smtClean="0"/>
              <a:t> </a:t>
            </a:r>
            <a:r>
              <a:rPr lang="en-US" sz="5400" dirty="0" err="1" smtClean="0"/>
              <a:t>explicó</a:t>
            </a:r>
            <a:r>
              <a:rPr lang="en-US" sz="5400" dirty="0" smtClean="0"/>
              <a:t> DQ </a:t>
            </a:r>
            <a:r>
              <a:rPr lang="en-US" sz="5400" dirty="0" err="1" smtClean="0"/>
              <a:t>que</a:t>
            </a:r>
            <a:r>
              <a:rPr lang="en-US" sz="5400" dirty="0" smtClean="0"/>
              <a:t> </a:t>
            </a:r>
            <a:r>
              <a:rPr lang="en-US" sz="5400" dirty="0" err="1" smtClean="0"/>
              <a:t>eran</a:t>
            </a:r>
            <a:r>
              <a:rPr lang="en-US" sz="5400" dirty="0" smtClean="0"/>
              <a:t> </a:t>
            </a:r>
            <a:r>
              <a:rPr lang="en-US" sz="5400" dirty="0" err="1" smtClean="0"/>
              <a:t>ovejas</a:t>
            </a:r>
            <a:r>
              <a:rPr lang="en-US" sz="5400" dirty="0" smtClean="0"/>
              <a:t> al final del </a:t>
            </a:r>
            <a:r>
              <a:rPr lang="en-US" sz="5400" dirty="0" err="1" smtClean="0"/>
              <a:t>capítulo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623313" y="3287208"/>
            <a:ext cx="55139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Fristón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transformó</a:t>
            </a:r>
            <a:r>
              <a:rPr lang="en-US" sz="4800" dirty="0" smtClean="0">
                <a:latin typeface="Apple Chancery"/>
                <a:cs typeface="Apple Chancery"/>
              </a:rPr>
              <a:t> los </a:t>
            </a:r>
            <a:r>
              <a:rPr lang="en-US" sz="4800" dirty="0" err="1" smtClean="0">
                <a:latin typeface="Apple Chancery"/>
                <a:cs typeface="Apple Chancery"/>
              </a:rPr>
              <a:t>ejércitos</a:t>
            </a:r>
            <a:r>
              <a:rPr lang="en-US" sz="4800" dirty="0" smtClean="0">
                <a:latin typeface="Apple Chancery"/>
                <a:cs typeface="Apple Chancery"/>
              </a:rPr>
              <a:t> en </a:t>
            </a:r>
            <a:r>
              <a:rPr lang="en-US" sz="4800" dirty="0" err="1" smtClean="0">
                <a:latin typeface="Apple Chancery"/>
                <a:cs typeface="Apple Chancery"/>
              </a:rPr>
              <a:t>ovejas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para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quitarle</a:t>
            </a:r>
            <a:r>
              <a:rPr lang="en-US" sz="4800" dirty="0" smtClean="0">
                <a:latin typeface="Apple Chancery"/>
                <a:cs typeface="Apple Chancery"/>
              </a:rPr>
              <a:t> la </a:t>
            </a:r>
            <a:r>
              <a:rPr lang="en-US" sz="4800" dirty="0" err="1" smtClean="0">
                <a:latin typeface="Apple Chancery"/>
                <a:cs typeface="Apple Chancery"/>
              </a:rPr>
              <a:t>gloria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67174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34688" y="852289"/>
            <a:ext cx="820411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hicieron</a:t>
            </a:r>
            <a:r>
              <a:rPr lang="en-US" sz="5400" dirty="0" smtClean="0"/>
              <a:t> los </a:t>
            </a:r>
            <a:r>
              <a:rPr lang="en-US" sz="5400" dirty="0" err="1" smtClean="0"/>
              <a:t>pastores</a:t>
            </a:r>
            <a:r>
              <a:rPr lang="en-US" sz="5400" dirty="0" smtClean="0"/>
              <a:t> </a:t>
            </a:r>
            <a:r>
              <a:rPr lang="en-US" sz="5400" dirty="0" err="1" smtClean="0"/>
              <a:t>para</a:t>
            </a:r>
            <a:r>
              <a:rPr lang="en-US" sz="5400" dirty="0" smtClean="0"/>
              <a:t> </a:t>
            </a:r>
            <a:r>
              <a:rPr lang="en-US" sz="5400" dirty="0" err="1" smtClean="0"/>
              <a:t>proteger</a:t>
            </a:r>
            <a:r>
              <a:rPr lang="en-US" sz="5400" dirty="0" smtClean="0"/>
              <a:t> </a:t>
            </a:r>
            <a:r>
              <a:rPr lang="en-US" sz="5400" dirty="0" err="1" smtClean="0"/>
              <a:t>las</a:t>
            </a:r>
            <a:r>
              <a:rPr lang="en-US" sz="5400" dirty="0" smtClean="0"/>
              <a:t> </a:t>
            </a:r>
            <a:r>
              <a:rPr lang="en-US" sz="5400" dirty="0" err="1" smtClean="0"/>
              <a:t>ovejas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22805" y="3270117"/>
            <a:ext cx="588156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Apple Chancery"/>
                <a:cs typeface="Apple Chancery"/>
              </a:rPr>
              <a:t>Arrojaron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piedras</a:t>
            </a:r>
            <a:r>
              <a:rPr lang="en-US" sz="5400" dirty="0" smtClean="0">
                <a:latin typeface="Apple Chancery"/>
                <a:cs typeface="Apple Chancery"/>
              </a:rPr>
              <a:t> a don </a:t>
            </a:r>
            <a:r>
              <a:rPr lang="en-US" sz="5400" dirty="0" err="1" smtClean="0">
                <a:latin typeface="Apple Chancery"/>
                <a:cs typeface="Apple Chancery"/>
              </a:rPr>
              <a:t>Quijote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12146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52159" y="969270"/>
            <a:ext cx="761930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interpretación</a:t>
            </a:r>
            <a:r>
              <a:rPr lang="en-US" sz="5400" dirty="0" smtClean="0"/>
              <a:t> </a:t>
            </a:r>
            <a:r>
              <a:rPr lang="en-US" sz="5400" dirty="0" err="1" smtClean="0"/>
              <a:t>tiene</a:t>
            </a:r>
            <a:r>
              <a:rPr lang="en-US" sz="5400" dirty="0" smtClean="0"/>
              <a:t> DQ de los </a:t>
            </a:r>
            <a:r>
              <a:rPr lang="en-US" sz="5400" dirty="0" err="1" smtClean="0"/>
              <a:t>enlutados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06350" y="3492713"/>
            <a:ext cx="5614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pple Chancery"/>
                <a:cs typeface="Apple Chancery"/>
              </a:rPr>
              <a:t>Son </a:t>
            </a:r>
            <a:r>
              <a:rPr lang="en-US" sz="5400" dirty="0" err="1" smtClean="0">
                <a:latin typeface="Apple Chancery"/>
                <a:cs typeface="Apple Chancery"/>
              </a:rPr>
              <a:t>gente</a:t>
            </a:r>
            <a:r>
              <a:rPr lang="en-US" sz="5400" dirty="0" smtClean="0">
                <a:latin typeface="Apple Chancery"/>
                <a:cs typeface="Apple Chancery"/>
              </a:rPr>
              <a:t> </a:t>
            </a:r>
            <a:r>
              <a:rPr lang="en-US" sz="5400" dirty="0" err="1" smtClean="0">
                <a:latin typeface="Apple Chancery"/>
                <a:cs typeface="Apple Chancery"/>
              </a:rPr>
              <a:t>canalla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707676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01271" y="1019404"/>
            <a:ext cx="832108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Qué</a:t>
            </a:r>
            <a:r>
              <a:rPr lang="en-US" sz="5400" dirty="0" smtClean="0"/>
              <a:t> </a:t>
            </a:r>
            <a:r>
              <a:rPr lang="en-US" sz="5400" dirty="0" err="1" smtClean="0"/>
              <a:t>interpretación</a:t>
            </a:r>
            <a:r>
              <a:rPr lang="en-US" sz="5400" dirty="0" smtClean="0"/>
              <a:t> </a:t>
            </a:r>
            <a:r>
              <a:rPr lang="en-US" sz="5400" dirty="0" err="1" smtClean="0"/>
              <a:t>tiene</a:t>
            </a:r>
            <a:r>
              <a:rPr lang="en-US" sz="5400" dirty="0" smtClean="0"/>
              <a:t> DQ de la </a:t>
            </a:r>
            <a:r>
              <a:rPr lang="en-US" sz="5400" dirty="0" err="1" smtClean="0"/>
              <a:t>litera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506350" y="3726674"/>
            <a:ext cx="60820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Apple Chancery"/>
                <a:cs typeface="Apple Chancery"/>
              </a:rPr>
              <a:t>Es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una</a:t>
            </a:r>
            <a:r>
              <a:rPr lang="en-US" sz="4800" dirty="0" smtClean="0">
                <a:latin typeface="Apple Chancery"/>
                <a:cs typeface="Apple Chancery"/>
              </a:rPr>
              <a:t> </a:t>
            </a:r>
            <a:r>
              <a:rPr lang="en-US" sz="4800" dirty="0" err="1" smtClean="0">
                <a:latin typeface="Apple Chancery"/>
                <a:cs typeface="Apple Chancery"/>
              </a:rPr>
              <a:t>camilla</a:t>
            </a:r>
            <a:r>
              <a:rPr lang="en-US" sz="4800" dirty="0" smtClean="0">
                <a:latin typeface="Apple Chancery"/>
                <a:cs typeface="Apple Chancery"/>
              </a:rPr>
              <a:t> con un caballero mal </a:t>
            </a:r>
            <a:r>
              <a:rPr lang="en-US" sz="4800" dirty="0" err="1" smtClean="0">
                <a:latin typeface="Apple Chancery"/>
                <a:cs typeface="Apple Chancery"/>
              </a:rPr>
              <a:t>herido</a:t>
            </a:r>
            <a:r>
              <a:rPr lang="en-US" sz="4800" dirty="0" smtClean="0">
                <a:latin typeface="Apple Chancery"/>
                <a:cs typeface="Apple Chancery"/>
              </a:rPr>
              <a:t> o </a:t>
            </a:r>
            <a:r>
              <a:rPr lang="en-US" sz="4800" dirty="0" err="1" smtClean="0">
                <a:latin typeface="Apple Chancery"/>
                <a:cs typeface="Apple Chancery"/>
              </a:rPr>
              <a:t>muerto</a:t>
            </a:r>
            <a:r>
              <a:rPr lang="en-US" sz="4800" dirty="0" smtClean="0">
                <a:latin typeface="Apple Chancery"/>
                <a:cs typeface="Apple Chancery"/>
              </a:rPr>
              <a:t>.</a:t>
            </a:r>
            <a:endParaRPr lang="en-US" sz="48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50864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4434" y="768731"/>
            <a:ext cx="80704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Por</a:t>
            </a:r>
            <a:r>
              <a:rPr lang="en-US" sz="5400" dirty="0" smtClean="0"/>
              <a:t> </a:t>
            </a:r>
            <a:r>
              <a:rPr lang="en-US" sz="5400" dirty="0" err="1" smtClean="0"/>
              <a:t>qué</a:t>
            </a:r>
            <a:r>
              <a:rPr lang="en-US" sz="5400" dirty="0" smtClean="0"/>
              <a:t> la </a:t>
            </a:r>
            <a:r>
              <a:rPr lang="en-US" sz="5400" dirty="0" err="1" smtClean="0"/>
              <a:t>gente</a:t>
            </a:r>
            <a:r>
              <a:rPr lang="en-US" sz="5400" dirty="0" smtClean="0"/>
              <a:t> no </a:t>
            </a:r>
            <a:r>
              <a:rPr lang="en-US" sz="5400" dirty="0" err="1" smtClean="0"/>
              <a:t>quería</a:t>
            </a:r>
            <a:r>
              <a:rPr lang="en-US" sz="5400" dirty="0" smtClean="0"/>
              <a:t> </a:t>
            </a:r>
            <a:r>
              <a:rPr lang="en-US" sz="5400" dirty="0" err="1" smtClean="0"/>
              <a:t>contestar</a:t>
            </a:r>
            <a:r>
              <a:rPr lang="en-US" sz="5400" dirty="0" smtClean="0"/>
              <a:t> </a:t>
            </a:r>
            <a:r>
              <a:rPr lang="en-US" sz="5400" dirty="0" err="1" smtClean="0"/>
              <a:t>las</a:t>
            </a:r>
            <a:r>
              <a:rPr lang="en-US" sz="5400" dirty="0" smtClean="0"/>
              <a:t> </a:t>
            </a:r>
            <a:r>
              <a:rPr lang="en-US" sz="5400" dirty="0" err="1" smtClean="0"/>
              <a:t>preguntas</a:t>
            </a:r>
            <a:r>
              <a:rPr lang="en-US" sz="5400" dirty="0" smtClean="0"/>
              <a:t> de DQ?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606604" y="4194598"/>
            <a:ext cx="62157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Iba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prisa</a:t>
            </a:r>
            <a:r>
              <a:rPr lang="en-US" sz="4000" dirty="0" smtClean="0">
                <a:latin typeface="Apple Chancery"/>
                <a:cs typeface="Apple Chancery"/>
              </a:rPr>
              <a:t> y no </a:t>
            </a:r>
            <a:r>
              <a:rPr lang="en-US" sz="4000" dirty="0" err="1" smtClean="0">
                <a:latin typeface="Apple Chancery"/>
                <a:cs typeface="Apple Chancery"/>
              </a:rPr>
              <a:t>tenía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tiempo</a:t>
            </a:r>
            <a:r>
              <a:rPr lang="en-US" sz="4000" dirty="0" smtClean="0">
                <a:latin typeface="Apple Chancery"/>
                <a:cs typeface="Apple Chancery"/>
              </a:rPr>
              <a:t>.  </a:t>
            </a:r>
            <a:r>
              <a:rPr lang="en-US" sz="4000" dirty="0" err="1" smtClean="0">
                <a:latin typeface="Apple Chancery"/>
                <a:cs typeface="Apple Chancery"/>
              </a:rPr>
              <a:t>Iba</a:t>
            </a:r>
            <a:r>
              <a:rPr lang="en-US" sz="4000" dirty="0" smtClean="0">
                <a:latin typeface="Apple Chancery"/>
                <a:cs typeface="Apple Chancery"/>
              </a:rPr>
              <a:t> a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venta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estaba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lejos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402693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85069" y="526606"/>
            <a:ext cx="800361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Cuál</a:t>
            </a:r>
            <a:r>
              <a:rPr lang="en-US" sz="5400" dirty="0" smtClean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</a:t>
            </a:r>
            <a:r>
              <a:rPr lang="en-US" sz="5400" dirty="0" err="1" smtClean="0"/>
              <a:t>otro</a:t>
            </a:r>
            <a:r>
              <a:rPr lang="en-US" sz="5400" dirty="0" smtClean="0"/>
              <a:t> </a:t>
            </a:r>
            <a:r>
              <a:rPr lang="en-US" sz="5400" dirty="0" err="1" smtClean="0"/>
              <a:t>nombre</a:t>
            </a:r>
            <a:r>
              <a:rPr lang="en-US" sz="5400" dirty="0" smtClean="0"/>
              <a:t> de don </a:t>
            </a:r>
            <a:r>
              <a:rPr lang="en-US" sz="5400" dirty="0" err="1" smtClean="0"/>
              <a:t>Quijote</a:t>
            </a:r>
            <a:r>
              <a:rPr lang="en-US" sz="5400" dirty="0" smtClean="0"/>
              <a:t> </a:t>
            </a:r>
            <a:r>
              <a:rPr lang="en-US" sz="5400" dirty="0" err="1" smtClean="0"/>
              <a:t>según</a:t>
            </a:r>
            <a:r>
              <a:rPr lang="en-US" sz="5400" dirty="0" smtClean="0"/>
              <a:t> Sancho?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472932" y="2972144"/>
            <a:ext cx="57980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pple Chancery"/>
                <a:cs typeface="Apple Chancery"/>
              </a:rPr>
              <a:t>El Caballero de la </a:t>
            </a:r>
            <a:r>
              <a:rPr lang="en-US" sz="4400" dirty="0" err="1" smtClean="0">
                <a:latin typeface="Apple Chancery"/>
                <a:cs typeface="Apple Chancery"/>
              </a:rPr>
              <a:t>Triste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Figura</a:t>
            </a:r>
            <a:r>
              <a:rPr lang="en-US" sz="4400" dirty="0" smtClean="0">
                <a:latin typeface="Apple Chancery"/>
                <a:cs typeface="Apple Chancery"/>
              </a:rPr>
              <a:t>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87868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34688" y="768731"/>
            <a:ext cx="83712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Cómo</a:t>
            </a:r>
            <a:r>
              <a:rPr lang="en-US" sz="5400" dirty="0" smtClean="0"/>
              <a:t> </a:t>
            </a:r>
            <a:r>
              <a:rPr lang="en-US" sz="5400" dirty="0" err="1" smtClean="0"/>
              <a:t>terminó</a:t>
            </a:r>
            <a:r>
              <a:rPr lang="en-US" sz="5400" dirty="0" smtClean="0"/>
              <a:t> la </a:t>
            </a:r>
            <a:r>
              <a:rPr lang="en-US" sz="5400" dirty="0" err="1" smtClean="0"/>
              <a:t>aventura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807112" y="2490020"/>
            <a:ext cx="57980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Don </a:t>
            </a:r>
            <a:r>
              <a:rPr lang="en-US" sz="4000" dirty="0" err="1" smtClean="0">
                <a:latin typeface="Apple Chancery"/>
                <a:cs typeface="Apple Chancery"/>
              </a:rPr>
              <a:t>Quijote</a:t>
            </a:r>
            <a:r>
              <a:rPr lang="en-US" sz="4000" dirty="0" smtClean="0">
                <a:latin typeface="Apple Chancery"/>
                <a:cs typeface="Apple Chancery"/>
              </a:rPr>
              <a:t> y Sancho </a:t>
            </a:r>
            <a:r>
              <a:rPr lang="en-US" sz="4000" dirty="0" err="1" smtClean="0">
                <a:latin typeface="Apple Chancery"/>
                <a:cs typeface="Apple Chancery"/>
              </a:rPr>
              <a:t>ayudaron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smtClean="0">
                <a:latin typeface="Apple Chancery"/>
                <a:cs typeface="Apple Chancery"/>
              </a:rPr>
              <a:t>al </a:t>
            </a:r>
            <a:r>
              <a:rPr lang="en-US" sz="4000" dirty="0" err="1" smtClean="0">
                <a:latin typeface="Apple Chancery"/>
                <a:cs typeface="Apple Chancery"/>
              </a:rPr>
              <a:t>encamisado</a:t>
            </a:r>
            <a:r>
              <a:rPr lang="en-US" sz="4000" dirty="0" smtClean="0">
                <a:latin typeface="Apple Chancery"/>
                <a:cs typeface="Apple Chancery"/>
              </a:rPr>
              <a:t> con la </a:t>
            </a:r>
            <a:r>
              <a:rPr lang="en-US" sz="4000" dirty="0" err="1" smtClean="0">
                <a:latin typeface="Apple Chancery"/>
                <a:cs typeface="Apple Chancery"/>
              </a:rPr>
              <a:t>pierna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rota</a:t>
            </a:r>
            <a:r>
              <a:rPr lang="en-US" sz="4000" dirty="0" smtClean="0">
                <a:latin typeface="Apple Chancery"/>
                <a:cs typeface="Apple Chancery"/>
              </a:rPr>
              <a:t> . DQ le </a:t>
            </a:r>
            <a:r>
              <a:rPr lang="en-US" sz="4000" dirty="0" err="1" smtClean="0">
                <a:latin typeface="Apple Chancery"/>
                <a:cs typeface="Apple Chancery"/>
              </a:rPr>
              <a:t>pidió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perdón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14516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8487" y="869000"/>
            <a:ext cx="77863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¿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interpretación</a:t>
            </a:r>
            <a:r>
              <a:rPr lang="en-US" sz="4800" dirty="0" smtClean="0"/>
              <a:t> </a:t>
            </a:r>
            <a:r>
              <a:rPr lang="en-US" sz="4800" dirty="0" err="1" smtClean="0"/>
              <a:t>tiene</a:t>
            </a:r>
            <a:r>
              <a:rPr lang="en-US" sz="4800" dirty="0" smtClean="0"/>
              <a:t> DQ de la </a:t>
            </a:r>
            <a:r>
              <a:rPr lang="en-US" sz="4800" dirty="0" err="1" smtClean="0"/>
              <a:t>bacía</a:t>
            </a:r>
            <a:r>
              <a:rPr lang="en-US" sz="4800" dirty="0" smtClean="0"/>
              <a:t> de metal del </a:t>
            </a:r>
            <a:r>
              <a:rPr lang="en-US" sz="4800" dirty="0" err="1" smtClean="0"/>
              <a:t>barbero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924075" y="3826944"/>
            <a:ext cx="55808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el </a:t>
            </a:r>
            <a:r>
              <a:rPr lang="en-US" sz="4000" dirty="0" err="1" smtClean="0">
                <a:latin typeface="Apple Chancery"/>
                <a:cs typeface="Apple Chancery"/>
              </a:rPr>
              <a:t>yelmo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oro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Mambrino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411512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4900" y="305520"/>
            <a:ext cx="67556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¿</a:t>
            </a:r>
            <a:r>
              <a:rPr lang="en-US" sz="8000" dirty="0" err="1" smtClean="0"/>
              <a:t>Quién</a:t>
            </a:r>
            <a:r>
              <a:rPr lang="en-US" sz="8000" dirty="0" smtClean="0"/>
              <a:t> </a:t>
            </a:r>
            <a:r>
              <a:rPr lang="en-US" sz="8000" dirty="0" err="1" smtClean="0"/>
              <a:t>es</a:t>
            </a:r>
            <a:r>
              <a:rPr lang="en-US" sz="8000" dirty="0" smtClean="0"/>
              <a:t> Sancho </a:t>
            </a:r>
            <a:r>
              <a:rPr lang="en-US" sz="8000" dirty="0" err="1" smtClean="0"/>
              <a:t>Panza</a:t>
            </a:r>
            <a:r>
              <a:rPr lang="en-US" sz="8000" dirty="0" smtClean="0"/>
              <a:t>?</a:t>
            </a:r>
            <a:endParaRPr lang="en-US" sz="8000" dirty="0"/>
          </a:p>
        </p:txBody>
      </p:sp>
      <p:pic>
        <p:nvPicPr>
          <p:cNvPr id="7" name="Picture 6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112" y="3492133"/>
            <a:ext cx="571477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Apple Chancery"/>
                <a:cs typeface="Apple Chancery"/>
              </a:rPr>
              <a:t>Es</a:t>
            </a:r>
            <a:r>
              <a:rPr lang="en-US" sz="4000" dirty="0">
                <a:latin typeface="Apple Chancery"/>
                <a:cs typeface="Apple Chancery"/>
              </a:rPr>
              <a:t> un </a:t>
            </a:r>
            <a:r>
              <a:rPr lang="en-US" sz="4000" dirty="0" err="1">
                <a:latin typeface="Apple Chancery"/>
                <a:cs typeface="Apple Chancery"/>
              </a:rPr>
              <a:t>labrador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honrado</a:t>
            </a:r>
            <a:r>
              <a:rPr lang="en-US" sz="4000" dirty="0">
                <a:latin typeface="Apple Chancery"/>
                <a:cs typeface="Apple Chancery"/>
              </a:rPr>
              <a:t>, </a:t>
            </a:r>
            <a:r>
              <a:rPr lang="en-US" sz="4000" dirty="0" err="1">
                <a:latin typeface="Apple Chancery"/>
                <a:cs typeface="Apple Chancery"/>
              </a:rPr>
              <a:t>pobre</a:t>
            </a:r>
            <a:r>
              <a:rPr lang="en-US" sz="4000" dirty="0">
                <a:latin typeface="Apple Chancery"/>
                <a:cs typeface="Apple Chancery"/>
              </a:rPr>
              <a:t> y </a:t>
            </a:r>
            <a:r>
              <a:rPr lang="en-US" sz="4000" dirty="0" err="1">
                <a:latin typeface="Apple Chancery"/>
                <a:cs typeface="Apple Chancery"/>
              </a:rPr>
              <a:t>poco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inteligente</a:t>
            </a:r>
            <a:r>
              <a:rPr lang="en-US" sz="4000" dirty="0">
                <a:latin typeface="Apple Chancery"/>
                <a:cs typeface="Apple Chancery"/>
              </a:rPr>
              <a:t>; se </a:t>
            </a:r>
            <a:r>
              <a:rPr lang="en-US" sz="4000" dirty="0" err="1">
                <a:latin typeface="Apple Chancery"/>
                <a:cs typeface="Apple Chancery"/>
              </a:rPr>
              <a:t>hace</a:t>
            </a:r>
            <a:r>
              <a:rPr lang="en-US" sz="4000" dirty="0">
                <a:latin typeface="Apple Chancery"/>
                <a:cs typeface="Apple Chancery"/>
              </a:rPr>
              <a:t> </a:t>
            </a:r>
            <a:r>
              <a:rPr lang="en-US" sz="4000" dirty="0" err="1">
                <a:latin typeface="Apple Chancery"/>
                <a:cs typeface="Apple Chancery"/>
              </a:rPr>
              <a:t>escudero</a:t>
            </a:r>
            <a:r>
              <a:rPr lang="en-US" sz="4000" dirty="0">
                <a:latin typeface="Apple Chancery"/>
                <a:cs typeface="Apple Chancery"/>
              </a:rPr>
              <a:t> de don </a:t>
            </a:r>
            <a:r>
              <a:rPr lang="en-US" sz="4000" dirty="0" err="1">
                <a:latin typeface="Apple Chancery"/>
                <a:cs typeface="Apple Chancery"/>
              </a:rPr>
              <a:t>Quijote</a:t>
            </a:r>
            <a:r>
              <a:rPr lang="en-US" sz="4000" dirty="0">
                <a:latin typeface="Apple Chancery"/>
                <a:cs typeface="Apple Chancery"/>
              </a:rPr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93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02286" y="384366"/>
            <a:ext cx="71848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DQ </a:t>
            </a:r>
            <a:r>
              <a:rPr lang="en-US" sz="4800" dirty="0" err="1" smtClean="0"/>
              <a:t>piensa</a:t>
            </a:r>
            <a:r>
              <a:rPr lang="en-US" sz="4800" dirty="0" smtClean="0"/>
              <a:t> </a:t>
            </a:r>
            <a:r>
              <a:rPr lang="en-US" sz="4800" dirty="0" err="1" smtClean="0"/>
              <a:t>que</a:t>
            </a:r>
            <a:r>
              <a:rPr lang="en-US" sz="4800" dirty="0" smtClean="0"/>
              <a:t> ha dado </a:t>
            </a:r>
            <a:r>
              <a:rPr lang="en-US" sz="4800" dirty="0" err="1" smtClean="0"/>
              <a:t>cuchilladas</a:t>
            </a:r>
            <a:r>
              <a:rPr lang="en-US" sz="4800" dirty="0" smtClean="0"/>
              <a:t> al </a:t>
            </a:r>
            <a:r>
              <a:rPr lang="en-US" sz="4800" dirty="0" err="1" smtClean="0"/>
              <a:t>gigante</a:t>
            </a:r>
            <a:r>
              <a:rPr lang="en-US" sz="4800" dirty="0" smtClean="0"/>
              <a:t>. ¿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es</a:t>
            </a:r>
            <a:r>
              <a:rPr lang="en-US" sz="4800" dirty="0" smtClean="0"/>
              <a:t> en </a:t>
            </a:r>
            <a:r>
              <a:rPr lang="en-US" sz="4800" dirty="0" err="1" smtClean="0"/>
              <a:t>realidad</a:t>
            </a:r>
            <a:r>
              <a:rPr lang="en-US" sz="4800" dirty="0" smtClean="0"/>
              <a:t>? ¿</a:t>
            </a:r>
            <a:r>
              <a:rPr lang="en-US" sz="4800" dirty="0" err="1" smtClean="0"/>
              <a:t>Qué</a:t>
            </a:r>
            <a:r>
              <a:rPr lang="en-US" sz="4800" dirty="0" smtClean="0"/>
              <a:t> </a:t>
            </a:r>
            <a:r>
              <a:rPr lang="en-US" sz="4800" dirty="0" err="1" smtClean="0"/>
              <a:t>es</a:t>
            </a:r>
            <a:r>
              <a:rPr lang="en-US" sz="4800" dirty="0" smtClean="0"/>
              <a:t> la </a:t>
            </a:r>
            <a:r>
              <a:rPr lang="en-US" sz="4800" dirty="0" err="1" smtClean="0"/>
              <a:t>sangre</a:t>
            </a:r>
            <a:r>
              <a:rPr lang="en-US" sz="4800" dirty="0" smtClean="0"/>
              <a:t> en </a:t>
            </a:r>
            <a:r>
              <a:rPr lang="en-US" sz="4800" dirty="0" err="1" smtClean="0"/>
              <a:t>realidad</a:t>
            </a:r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204332" y="3833919"/>
            <a:ext cx="67182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pple Chancery"/>
                <a:cs typeface="Apple Chancery"/>
              </a:rPr>
              <a:t>Ha dado </a:t>
            </a:r>
            <a:r>
              <a:rPr lang="en-US" sz="4000" dirty="0" err="1" smtClean="0">
                <a:latin typeface="Apple Chancery"/>
                <a:cs typeface="Apple Chancery"/>
              </a:rPr>
              <a:t>cuchilladas</a:t>
            </a:r>
            <a:r>
              <a:rPr lang="en-US" sz="4000" dirty="0" smtClean="0">
                <a:latin typeface="Apple Chancery"/>
                <a:cs typeface="Apple Chancery"/>
              </a:rPr>
              <a:t> en el </a:t>
            </a:r>
            <a:r>
              <a:rPr lang="en-US" sz="4000" dirty="0" err="1" smtClean="0">
                <a:latin typeface="Apple Chancery"/>
                <a:cs typeface="Apple Chancery"/>
              </a:rPr>
              <a:t>cuero</a:t>
            </a:r>
            <a:r>
              <a:rPr lang="en-US" sz="4000" dirty="0" smtClean="0">
                <a:latin typeface="Apple Chancery"/>
                <a:cs typeface="Apple Chancery"/>
              </a:rPr>
              <a:t> de vino del </a:t>
            </a:r>
            <a:r>
              <a:rPr lang="en-US" sz="4000" dirty="0" err="1" smtClean="0">
                <a:latin typeface="Apple Chancery"/>
                <a:cs typeface="Apple Chancery"/>
              </a:rPr>
              <a:t>ventero</a:t>
            </a:r>
            <a:r>
              <a:rPr lang="en-US" sz="4000" dirty="0" smtClean="0">
                <a:latin typeface="Apple Chancery"/>
                <a:cs typeface="Apple Chancery"/>
              </a:rPr>
              <a:t>. La </a:t>
            </a:r>
            <a:r>
              <a:rPr lang="en-US" sz="4000" dirty="0" err="1" smtClean="0">
                <a:latin typeface="Apple Chancery"/>
                <a:cs typeface="Apple Chancery"/>
              </a:rPr>
              <a:t>sangre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vino en </a:t>
            </a:r>
            <a:r>
              <a:rPr lang="en-US" sz="4000" dirty="0" err="1" smtClean="0">
                <a:latin typeface="Apple Chancery"/>
                <a:cs typeface="Apple Chancery"/>
              </a:rPr>
              <a:t>realidad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69560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4307" y="668462"/>
            <a:ext cx="85048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¿</a:t>
            </a:r>
            <a:r>
              <a:rPr lang="en-US" sz="5400" dirty="0" err="1" smtClean="0"/>
              <a:t>Quién</a:t>
            </a:r>
            <a:r>
              <a:rPr lang="en-US" sz="5400" dirty="0" smtClean="0"/>
              <a:t> </a:t>
            </a:r>
            <a:r>
              <a:rPr lang="en-US" sz="5400" dirty="0" err="1" smtClean="0"/>
              <a:t>es</a:t>
            </a:r>
            <a:r>
              <a:rPr lang="en-US" sz="5400" dirty="0" smtClean="0"/>
              <a:t> </a:t>
            </a:r>
            <a:r>
              <a:rPr lang="en-US" sz="5400" dirty="0" err="1" smtClean="0"/>
              <a:t>Micomicona</a:t>
            </a:r>
            <a:r>
              <a:rPr lang="en-US" sz="5400" dirty="0" smtClean="0"/>
              <a:t>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219785" y="2460793"/>
            <a:ext cx="66501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princesa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necesita</a:t>
            </a:r>
            <a:r>
              <a:rPr lang="en-US" sz="4000" dirty="0" smtClean="0">
                <a:latin typeface="Apple Chancery"/>
                <a:cs typeface="Apple Chancery"/>
              </a:rPr>
              <a:t> la </a:t>
            </a:r>
            <a:r>
              <a:rPr lang="en-US" sz="4000" dirty="0" err="1" smtClean="0">
                <a:latin typeface="Apple Chancery"/>
                <a:cs typeface="Apple Chancery"/>
              </a:rPr>
              <a:t>protección</a:t>
            </a:r>
            <a:r>
              <a:rPr lang="en-US" sz="4000" dirty="0" smtClean="0">
                <a:latin typeface="Apple Chancery"/>
                <a:cs typeface="Apple Chancery"/>
              </a:rPr>
              <a:t> de un caballero andante. Su </a:t>
            </a:r>
            <a:r>
              <a:rPr lang="en-US" sz="4000" dirty="0" err="1" smtClean="0">
                <a:latin typeface="Apple Chancery"/>
                <a:cs typeface="Apple Chancery"/>
              </a:rPr>
              <a:t>enemigo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es</a:t>
            </a:r>
            <a:r>
              <a:rPr lang="en-US" sz="4000" dirty="0" smtClean="0">
                <a:latin typeface="Apple Chancery"/>
                <a:cs typeface="Apple Chancery"/>
              </a:rPr>
              <a:t> un </a:t>
            </a:r>
            <a:r>
              <a:rPr lang="en-US" sz="4000" dirty="0" err="1" smtClean="0">
                <a:latin typeface="Apple Chancery"/>
                <a:cs typeface="Apple Chancery"/>
              </a:rPr>
              <a:t>gigante</a:t>
            </a:r>
            <a:r>
              <a:rPr lang="en-US" sz="4000" dirty="0" smtClean="0">
                <a:latin typeface="Apple Chancery"/>
                <a:cs typeface="Apple Chancery"/>
              </a:rPr>
              <a:t>. La </a:t>
            </a:r>
            <a:r>
              <a:rPr lang="en-US" sz="4000" dirty="0" err="1" smtClean="0">
                <a:latin typeface="Apple Chancery"/>
                <a:cs typeface="Apple Chancery"/>
              </a:rPr>
              <a:t>historia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fue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inventada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por</a:t>
            </a:r>
            <a:r>
              <a:rPr lang="en-US" sz="4000" dirty="0" smtClean="0">
                <a:latin typeface="Apple Chancery"/>
                <a:cs typeface="Apple Chancery"/>
              </a:rPr>
              <a:t> los amigos de DQ </a:t>
            </a:r>
            <a:r>
              <a:rPr lang="en-US" sz="4000" dirty="0" err="1" smtClean="0">
                <a:latin typeface="Apple Chancery"/>
                <a:cs typeface="Apple Chancery"/>
              </a:rPr>
              <a:t>para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hacerle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volver</a:t>
            </a:r>
            <a:r>
              <a:rPr lang="en-US" sz="4000" dirty="0" smtClean="0">
                <a:latin typeface="Apple Chancery"/>
                <a:cs typeface="Apple Chancery"/>
              </a:rPr>
              <a:t> a casa.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05773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8614" y="768731"/>
            <a:ext cx="76861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¿</a:t>
            </a:r>
            <a:r>
              <a:rPr lang="en-US" sz="4400" dirty="0" err="1" smtClean="0"/>
              <a:t>Ve</a:t>
            </a:r>
            <a:r>
              <a:rPr lang="en-US" sz="4400" dirty="0" smtClean="0"/>
              <a:t> Sancho la </a:t>
            </a:r>
            <a:r>
              <a:rPr lang="en-US" sz="4400" dirty="0" err="1" smtClean="0"/>
              <a:t>realidad</a:t>
            </a:r>
            <a:r>
              <a:rPr lang="en-US" sz="4400" dirty="0" smtClean="0"/>
              <a:t> en </a:t>
            </a:r>
            <a:r>
              <a:rPr lang="en-US" sz="4400" dirty="0" err="1" smtClean="0"/>
              <a:t>este</a:t>
            </a:r>
            <a:r>
              <a:rPr lang="en-US" sz="4400" dirty="0" smtClean="0"/>
              <a:t> </a:t>
            </a:r>
            <a:r>
              <a:rPr lang="en-US" sz="4400" dirty="0" err="1" smtClean="0"/>
              <a:t>capítulo</a:t>
            </a:r>
            <a:r>
              <a:rPr lang="en-US" sz="4400" dirty="0" smtClean="0"/>
              <a:t> o </a:t>
            </a:r>
            <a:r>
              <a:rPr lang="en-US" sz="4400" dirty="0" err="1" smtClean="0"/>
              <a:t>está</a:t>
            </a:r>
            <a:r>
              <a:rPr lang="en-US" sz="4400" dirty="0" smtClean="0"/>
              <a:t> </a:t>
            </a:r>
            <a:r>
              <a:rPr lang="en-US" sz="4400" dirty="0" err="1" smtClean="0"/>
              <a:t>completamente</a:t>
            </a:r>
            <a:r>
              <a:rPr lang="en-US" sz="4400" dirty="0" smtClean="0"/>
              <a:t> en el </a:t>
            </a:r>
            <a:r>
              <a:rPr lang="en-US" sz="4400" dirty="0" err="1" smtClean="0"/>
              <a:t>mundo</a:t>
            </a:r>
            <a:r>
              <a:rPr lang="en-US" sz="4400" dirty="0" smtClean="0"/>
              <a:t> de DQ?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2556477" y="3776809"/>
            <a:ext cx="58982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Apple Chancery"/>
                <a:cs typeface="Apple Chancery"/>
              </a:rPr>
              <a:t>Está</a:t>
            </a:r>
            <a:r>
              <a:rPr lang="en-US" sz="4400" dirty="0" smtClean="0">
                <a:latin typeface="Apple Chancery"/>
                <a:cs typeface="Apple Chancery"/>
              </a:rPr>
              <a:t> </a:t>
            </a:r>
            <a:r>
              <a:rPr lang="en-US" sz="4400" dirty="0" err="1" smtClean="0">
                <a:latin typeface="Apple Chancery"/>
                <a:cs typeface="Apple Chancery"/>
              </a:rPr>
              <a:t>completamente</a:t>
            </a:r>
            <a:r>
              <a:rPr lang="en-US" sz="4400" dirty="0" smtClean="0">
                <a:latin typeface="Apple Chancery"/>
                <a:cs typeface="Apple Chancery"/>
              </a:rPr>
              <a:t> en el </a:t>
            </a:r>
            <a:r>
              <a:rPr lang="en-US" sz="4400" dirty="0" err="1" smtClean="0">
                <a:latin typeface="Apple Chancery"/>
                <a:cs typeface="Apple Chancery"/>
              </a:rPr>
              <a:t>mundo</a:t>
            </a:r>
            <a:r>
              <a:rPr lang="en-US" sz="4400" dirty="0" smtClean="0">
                <a:latin typeface="Apple Chancery"/>
                <a:cs typeface="Apple Chancery"/>
              </a:rPr>
              <a:t> de DQ.</a:t>
            </a:r>
            <a:endParaRPr lang="en-US" sz="4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34423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4434" y="635039"/>
            <a:ext cx="81205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¿</a:t>
            </a:r>
            <a:r>
              <a:rPr lang="en-US" sz="4400" dirty="0" err="1" smtClean="0"/>
              <a:t>Adónde</a:t>
            </a:r>
            <a:r>
              <a:rPr lang="en-US" sz="4400" dirty="0" smtClean="0"/>
              <a:t> </a:t>
            </a:r>
            <a:r>
              <a:rPr lang="en-US" sz="4400" dirty="0" err="1" smtClean="0"/>
              <a:t>fueron</a:t>
            </a:r>
            <a:r>
              <a:rPr lang="en-US" sz="4400" dirty="0" smtClean="0"/>
              <a:t> al final y </a:t>
            </a:r>
            <a:r>
              <a:rPr lang="en-US" sz="4400" dirty="0" err="1" smtClean="0"/>
              <a:t>quién</a:t>
            </a:r>
            <a:r>
              <a:rPr lang="en-US" sz="4400" dirty="0" smtClean="0"/>
              <a:t> </a:t>
            </a:r>
            <a:r>
              <a:rPr lang="en-US" sz="4400" dirty="0" err="1" smtClean="0"/>
              <a:t>pagó</a:t>
            </a:r>
            <a:r>
              <a:rPr lang="en-US" sz="4400" dirty="0" smtClean="0"/>
              <a:t> la </a:t>
            </a:r>
            <a:r>
              <a:rPr lang="en-US" sz="4400" dirty="0" err="1" smtClean="0"/>
              <a:t>cuenta</a:t>
            </a:r>
            <a:r>
              <a:rPr lang="en-US" sz="4400" dirty="0" smtClean="0"/>
              <a:t> de la </a:t>
            </a:r>
            <a:r>
              <a:rPr lang="en-US" sz="4400" dirty="0" err="1" smtClean="0"/>
              <a:t>venta</a:t>
            </a:r>
            <a:r>
              <a:rPr lang="en-US" sz="4400" dirty="0" smtClean="0"/>
              <a:t>?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2204332" y="3542847"/>
            <a:ext cx="63506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/>
              <a:t>Fueron</a:t>
            </a:r>
            <a:r>
              <a:rPr lang="en-US" sz="4400" dirty="0" smtClean="0"/>
              <a:t> a la casa de DQ. El </a:t>
            </a:r>
            <a:r>
              <a:rPr lang="en-US" sz="4400" dirty="0" err="1" smtClean="0"/>
              <a:t>cura</a:t>
            </a:r>
            <a:r>
              <a:rPr lang="en-US" sz="4400" dirty="0" smtClean="0"/>
              <a:t> </a:t>
            </a:r>
            <a:r>
              <a:rPr lang="en-US" sz="4400" dirty="0" err="1" smtClean="0"/>
              <a:t>pagó</a:t>
            </a:r>
            <a:r>
              <a:rPr lang="en-US" sz="4400" dirty="0" smtClean="0"/>
              <a:t> la </a:t>
            </a:r>
            <a:r>
              <a:rPr lang="en-US" sz="4400" dirty="0" err="1" smtClean="0"/>
              <a:t>cuenta</a:t>
            </a:r>
            <a:r>
              <a:rPr lang="en-US" sz="4400" dirty="0" smtClean="0"/>
              <a:t>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956857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24444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51397" y="785443"/>
            <a:ext cx="803702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¿</a:t>
            </a:r>
            <a:r>
              <a:rPr lang="en-US" sz="4400" dirty="0" err="1" smtClean="0"/>
              <a:t>Quién</a:t>
            </a:r>
            <a:r>
              <a:rPr lang="en-US" sz="4400" dirty="0" smtClean="0"/>
              <a:t> </a:t>
            </a:r>
            <a:r>
              <a:rPr lang="en-US" sz="4400" dirty="0" err="1" smtClean="0"/>
              <a:t>escribió</a:t>
            </a:r>
            <a:r>
              <a:rPr lang="en-US" sz="4400" dirty="0" smtClean="0"/>
              <a:t> </a:t>
            </a:r>
            <a:r>
              <a:rPr lang="en-US" sz="4400" i="1" dirty="0" smtClean="0"/>
              <a:t>Don </a:t>
            </a:r>
            <a:r>
              <a:rPr lang="en-US" sz="4400" i="1" dirty="0" err="1" smtClean="0"/>
              <a:t>Quijote</a:t>
            </a:r>
            <a:r>
              <a:rPr lang="en-US" sz="4400" i="1" dirty="0" smtClean="0"/>
              <a:t> de la Mancha</a:t>
            </a:r>
            <a:r>
              <a:rPr lang="en-US" sz="4400" dirty="0" smtClean="0"/>
              <a:t> y </a:t>
            </a:r>
            <a:r>
              <a:rPr lang="en-US" sz="4400" dirty="0" err="1" smtClean="0"/>
              <a:t>cuándo</a:t>
            </a:r>
            <a:r>
              <a:rPr lang="en-US" sz="4400" dirty="0" smtClean="0"/>
              <a:t> lo </a:t>
            </a:r>
            <a:r>
              <a:rPr lang="en-US" sz="4400" dirty="0" err="1" smtClean="0"/>
              <a:t>escribió</a:t>
            </a:r>
            <a:r>
              <a:rPr lang="en-US" sz="4400" dirty="0" smtClean="0"/>
              <a:t>?</a:t>
            </a:r>
            <a:endParaRPr lang="en-US" sz="4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974203" y="3225328"/>
            <a:ext cx="5614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pple Chancery"/>
                <a:cs typeface="Apple Chancery"/>
              </a:rPr>
              <a:t>Miguel de Cervantes lo </a:t>
            </a:r>
            <a:r>
              <a:rPr lang="en-US" sz="4000" dirty="0" err="1" smtClean="0">
                <a:latin typeface="Apple Chancery"/>
                <a:cs typeface="Apple Chancery"/>
              </a:rPr>
              <a:t>escribió</a:t>
            </a:r>
            <a:r>
              <a:rPr lang="en-US" sz="4000" dirty="0" smtClean="0">
                <a:latin typeface="Apple Chancery"/>
                <a:cs typeface="Apple Chancery"/>
              </a:rPr>
              <a:t> en 1605 y 1615.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86533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059" y="4531279"/>
            <a:ext cx="85624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Apple Chancery"/>
                <a:cs typeface="Apple Chancery"/>
              </a:rPr>
              <a:t>Son </a:t>
            </a:r>
            <a:r>
              <a:rPr lang="en-US" sz="6600" dirty="0" err="1" smtClean="0">
                <a:latin typeface="Apple Chancery"/>
                <a:cs typeface="Apple Chancery"/>
              </a:rPr>
              <a:t>gigantes</a:t>
            </a:r>
            <a:r>
              <a:rPr lang="en-US" sz="6600" dirty="0" smtClean="0">
                <a:latin typeface="Apple Chancery"/>
                <a:cs typeface="Apple Chancery"/>
              </a:rPr>
              <a:t> y los </a:t>
            </a:r>
            <a:r>
              <a:rPr lang="en-US" sz="6600" dirty="0" err="1" smtClean="0">
                <a:latin typeface="Apple Chancery"/>
                <a:cs typeface="Apple Chancery"/>
              </a:rPr>
              <a:t>brazos</a:t>
            </a:r>
            <a:r>
              <a:rPr lang="en-US" sz="6600" dirty="0" smtClean="0">
                <a:latin typeface="Apple Chancery"/>
                <a:cs typeface="Apple Chancery"/>
              </a:rPr>
              <a:t> de los </a:t>
            </a:r>
            <a:r>
              <a:rPr lang="en-US" sz="6600" dirty="0" err="1" smtClean="0">
                <a:latin typeface="Apple Chancery"/>
                <a:cs typeface="Apple Chancery"/>
              </a:rPr>
              <a:t>gigantes</a:t>
            </a:r>
            <a:r>
              <a:rPr lang="en-US" sz="6600" dirty="0" smtClean="0">
                <a:latin typeface="Apple Chancery"/>
                <a:cs typeface="Apple Chancery"/>
              </a:rPr>
              <a:t>.</a:t>
            </a:r>
            <a:endParaRPr lang="en-US" sz="6600" dirty="0">
              <a:latin typeface="Apple Chancery"/>
              <a:cs typeface="Apple Chancery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469" y="205226"/>
            <a:ext cx="858659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¿</a:t>
            </a:r>
            <a:r>
              <a:rPr lang="en-US" sz="7200" dirty="0" err="1" smtClean="0"/>
              <a:t>Qué</a:t>
            </a:r>
            <a:r>
              <a:rPr lang="en-US" sz="7200" dirty="0" smtClean="0"/>
              <a:t> </a:t>
            </a:r>
            <a:r>
              <a:rPr lang="en-US" sz="7200" dirty="0" err="1" smtClean="0"/>
              <a:t>interpretación</a:t>
            </a:r>
            <a:r>
              <a:rPr lang="en-US" sz="7200" dirty="0" smtClean="0"/>
              <a:t> </a:t>
            </a:r>
            <a:r>
              <a:rPr lang="en-US" sz="7200" dirty="0" err="1" smtClean="0"/>
              <a:t>tiene</a:t>
            </a:r>
            <a:r>
              <a:rPr lang="en-US" sz="7200" dirty="0" smtClean="0"/>
              <a:t> DQ de los </a:t>
            </a:r>
            <a:r>
              <a:rPr lang="en-US" sz="7200" dirty="0" err="1" smtClean="0"/>
              <a:t>molinos</a:t>
            </a:r>
            <a:r>
              <a:rPr lang="en-US" sz="7200" dirty="0" smtClean="0"/>
              <a:t> de </a:t>
            </a:r>
            <a:r>
              <a:rPr lang="en-US" sz="7200" dirty="0" err="1" smtClean="0"/>
              <a:t>viento</a:t>
            </a:r>
            <a:r>
              <a:rPr lang="en-US" sz="7200" dirty="0" smtClean="0"/>
              <a:t> y </a:t>
            </a:r>
            <a:r>
              <a:rPr lang="en-US" sz="7200" dirty="0" err="1" smtClean="0"/>
              <a:t>las</a:t>
            </a:r>
            <a:r>
              <a:rPr lang="en-US" sz="7200" dirty="0" smtClean="0"/>
              <a:t> </a:t>
            </a:r>
            <a:r>
              <a:rPr lang="en-US" sz="7200" dirty="0" err="1" smtClean="0"/>
              <a:t>aspas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40" y="3606840"/>
            <a:ext cx="1099432" cy="7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736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9506"/>
            <a:ext cx="89906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¿</a:t>
            </a:r>
            <a:r>
              <a:rPr lang="en-US" sz="8000" dirty="0" err="1" smtClean="0"/>
              <a:t>Por</a:t>
            </a:r>
            <a:r>
              <a:rPr lang="en-US" sz="8000" dirty="0" smtClean="0"/>
              <a:t> </a:t>
            </a:r>
            <a:r>
              <a:rPr lang="en-US" sz="8000" dirty="0" err="1" smtClean="0"/>
              <a:t>qué</a:t>
            </a:r>
            <a:r>
              <a:rPr lang="en-US" sz="8000" dirty="0" smtClean="0"/>
              <a:t> </a:t>
            </a:r>
            <a:r>
              <a:rPr lang="en-US" sz="8000" dirty="0" err="1" smtClean="0"/>
              <a:t>salió</a:t>
            </a:r>
            <a:r>
              <a:rPr lang="en-US" sz="8000" dirty="0" smtClean="0"/>
              <a:t> Sancho con don </a:t>
            </a:r>
            <a:r>
              <a:rPr lang="en-US" sz="8000" dirty="0" err="1" smtClean="0"/>
              <a:t>Quijote</a:t>
            </a:r>
            <a:r>
              <a:rPr lang="en-US" sz="8000" dirty="0" smtClean="0"/>
              <a:t>?</a:t>
            </a:r>
            <a:endParaRPr lang="en-US" sz="8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02444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20375" y="4242508"/>
            <a:ext cx="67971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pple Chancery"/>
                <a:cs typeface="Apple Chancery"/>
              </a:rPr>
              <a:t>Salió</a:t>
            </a:r>
            <a:r>
              <a:rPr lang="en-US" sz="4000" dirty="0" smtClean="0">
                <a:latin typeface="Apple Chancery"/>
                <a:cs typeface="Apple Chancery"/>
              </a:rPr>
              <a:t> con la </a:t>
            </a:r>
            <a:r>
              <a:rPr lang="en-US" sz="4000" dirty="0" err="1" smtClean="0">
                <a:latin typeface="Apple Chancery"/>
                <a:cs typeface="Apple Chancery"/>
              </a:rPr>
              <a:t>promesa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ser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gobernador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ínsula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que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ganara</a:t>
            </a:r>
            <a:r>
              <a:rPr lang="en-US" sz="4000" dirty="0" smtClean="0">
                <a:latin typeface="Apple Chancery"/>
                <a:cs typeface="Apple Chancery"/>
              </a:rPr>
              <a:t> en </a:t>
            </a:r>
            <a:r>
              <a:rPr lang="en-US" sz="4000" dirty="0" err="1" smtClean="0">
                <a:latin typeface="Apple Chancery"/>
                <a:cs typeface="Apple Chancery"/>
              </a:rPr>
              <a:t>una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aventura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65398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2-Point Star 3"/>
          <p:cNvSpPr/>
          <p:nvPr/>
        </p:nvSpPr>
        <p:spPr>
          <a:xfrm>
            <a:off x="100254" y="183824"/>
            <a:ext cx="8956024" cy="6590615"/>
          </a:xfrm>
          <a:prstGeom prst="star32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54953" y="1888405"/>
            <a:ext cx="50461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Harrington"/>
                <a:cs typeface="Harrington"/>
                <a:hlinkClick r:id="rId2" action="ppaction://hlinksldjump"/>
              </a:rPr>
              <a:t>Doble</a:t>
            </a:r>
            <a:r>
              <a:rPr lang="en-US" sz="9600" dirty="0" smtClean="0">
                <a:latin typeface="Harrington"/>
                <a:cs typeface="Harrington"/>
                <a:hlinkClick r:id="rId2" action="ppaction://hlinksldjump"/>
              </a:rPr>
              <a:t> </a:t>
            </a:r>
            <a:r>
              <a:rPr lang="en-US" sz="9600" dirty="0" err="1" smtClean="0">
                <a:latin typeface="Harrington"/>
                <a:cs typeface="Harrington"/>
                <a:hlinkClick r:id="rId2" action="ppaction://hlinksldjump"/>
              </a:rPr>
              <a:t>Doble</a:t>
            </a:r>
            <a:endParaRPr lang="en-US" sz="9600" dirty="0">
              <a:latin typeface="Harrington"/>
              <a:cs typeface="Harrington"/>
            </a:endParaRPr>
          </a:p>
        </p:txBody>
      </p:sp>
    </p:spTree>
    <p:extLst>
      <p:ext uri="{BB962C8B-B14F-4D97-AF65-F5344CB8AC3E}">
        <p14:creationId xmlns:p14="http://schemas.microsoft.com/office/powerpoint/2010/main" val="74684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05226"/>
            <a:ext cx="903396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¿</a:t>
            </a:r>
            <a:r>
              <a:rPr lang="en-US" sz="8000" dirty="0" err="1" smtClean="0"/>
              <a:t>Cómo</a:t>
            </a:r>
            <a:r>
              <a:rPr lang="en-US" sz="8000" dirty="0" smtClean="0"/>
              <a:t> se llama la </a:t>
            </a:r>
            <a:r>
              <a:rPr lang="en-US" sz="8000" dirty="0" err="1" smtClean="0"/>
              <a:t>mujer</a:t>
            </a:r>
            <a:r>
              <a:rPr lang="en-US" sz="8000" dirty="0" smtClean="0"/>
              <a:t> de Sancho y </a:t>
            </a:r>
            <a:r>
              <a:rPr lang="en-US" sz="8000" dirty="0" err="1" smtClean="0"/>
              <a:t>qué</a:t>
            </a:r>
            <a:r>
              <a:rPr lang="en-US" sz="8000" dirty="0" smtClean="0"/>
              <a:t> le </a:t>
            </a:r>
            <a:r>
              <a:rPr lang="en-US" sz="8000" dirty="0" err="1" smtClean="0"/>
              <a:t>dijo</a:t>
            </a:r>
            <a:r>
              <a:rPr lang="en-US" sz="8000" dirty="0" smtClean="0"/>
              <a:t> antes de </a:t>
            </a:r>
            <a:r>
              <a:rPr lang="en-US" sz="8000" dirty="0" err="1" smtClean="0"/>
              <a:t>salir</a:t>
            </a:r>
            <a:r>
              <a:rPr lang="en-US" sz="8000" dirty="0" smtClean="0"/>
              <a:t>?</a:t>
            </a:r>
            <a:endParaRPr lang="en-US" sz="8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3988328"/>
            <a:ext cx="1099432" cy="748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4307" y="4962595"/>
            <a:ext cx="827095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pple Chancery"/>
                <a:cs typeface="Apple Chancery"/>
              </a:rPr>
              <a:t>Se llama Teresa y no se </a:t>
            </a:r>
            <a:r>
              <a:rPr lang="en-US" sz="5400" dirty="0" err="1" smtClean="0">
                <a:latin typeface="Apple Chancery"/>
                <a:cs typeface="Apple Chancery"/>
              </a:rPr>
              <a:t>despidió</a:t>
            </a:r>
            <a:r>
              <a:rPr lang="en-US" sz="5400" dirty="0" smtClean="0">
                <a:latin typeface="Apple Chancery"/>
                <a:cs typeface="Apple Chancery"/>
              </a:rPr>
              <a:t> de la </a:t>
            </a:r>
            <a:r>
              <a:rPr lang="en-US" sz="5400" dirty="0" err="1" smtClean="0">
                <a:latin typeface="Apple Chancery"/>
                <a:cs typeface="Apple Chancery"/>
              </a:rPr>
              <a:t>familia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249838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11224"/>
            <a:ext cx="92504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¿</a:t>
            </a:r>
            <a:r>
              <a:rPr lang="en-US" sz="7200" dirty="0" err="1" smtClean="0"/>
              <a:t>Cómo</a:t>
            </a:r>
            <a:r>
              <a:rPr lang="en-US" sz="7200" dirty="0" smtClean="0"/>
              <a:t> </a:t>
            </a:r>
            <a:r>
              <a:rPr lang="en-US" sz="7200" dirty="0" err="1" smtClean="0"/>
              <a:t>explicó</a:t>
            </a:r>
            <a:r>
              <a:rPr lang="en-US" sz="7200" dirty="0" smtClean="0"/>
              <a:t> DQ </a:t>
            </a:r>
            <a:r>
              <a:rPr lang="en-US" sz="7200" dirty="0" err="1" smtClean="0"/>
              <a:t>que</a:t>
            </a:r>
            <a:r>
              <a:rPr lang="en-US" sz="7200" dirty="0" smtClean="0"/>
              <a:t> </a:t>
            </a:r>
            <a:r>
              <a:rPr lang="en-US" sz="7200" dirty="0" err="1" smtClean="0"/>
              <a:t>fueron</a:t>
            </a:r>
            <a:r>
              <a:rPr lang="en-US" sz="7200" dirty="0" smtClean="0"/>
              <a:t> </a:t>
            </a:r>
            <a:r>
              <a:rPr lang="en-US" sz="7200" dirty="0" err="1" smtClean="0"/>
              <a:t>molinos</a:t>
            </a:r>
            <a:r>
              <a:rPr lang="en-US" sz="7200" dirty="0" smtClean="0"/>
              <a:t> de </a:t>
            </a:r>
            <a:r>
              <a:rPr lang="en-US" sz="7200" dirty="0" err="1" smtClean="0"/>
              <a:t>viento</a:t>
            </a:r>
            <a:r>
              <a:rPr lang="en-US" sz="7200" dirty="0" smtClean="0"/>
              <a:t> al final del </a:t>
            </a:r>
            <a:r>
              <a:rPr lang="en-US" sz="7200" dirty="0" err="1" smtClean="0"/>
              <a:t>capítulo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05940" y="4646562"/>
            <a:ext cx="70280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pple Chancery"/>
                <a:cs typeface="Apple Chancery"/>
              </a:rPr>
              <a:t>Fristón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cambió</a:t>
            </a:r>
            <a:r>
              <a:rPr lang="en-US" sz="4000" dirty="0" smtClean="0">
                <a:latin typeface="Apple Chancery"/>
                <a:cs typeface="Apple Chancery"/>
              </a:rPr>
              <a:t> a los </a:t>
            </a:r>
            <a:r>
              <a:rPr lang="en-US" sz="4000" dirty="0" err="1" smtClean="0">
                <a:latin typeface="Apple Chancery"/>
                <a:cs typeface="Apple Chancery"/>
              </a:rPr>
              <a:t>gigantes</a:t>
            </a:r>
            <a:r>
              <a:rPr lang="en-US" sz="4000" dirty="0" smtClean="0">
                <a:latin typeface="Apple Chancery"/>
                <a:cs typeface="Apple Chancery"/>
              </a:rPr>
              <a:t> en </a:t>
            </a:r>
            <a:r>
              <a:rPr lang="en-US" sz="4000" dirty="0" err="1" smtClean="0">
                <a:latin typeface="Apple Chancery"/>
                <a:cs typeface="Apple Chancery"/>
              </a:rPr>
              <a:t>molinos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viento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para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quitarle</a:t>
            </a:r>
            <a:r>
              <a:rPr lang="en-US" sz="4000" dirty="0" smtClean="0">
                <a:latin typeface="Apple Chancery"/>
                <a:cs typeface="Apple Chancery"/>
              </a:rPr>
              <a:t> la </a:t>
            </a:r>
            <a:r>
              <a:rPr lang="en-US" sz="4000" dirty="0" err="1" smtClean="0">
                <a:latin typeface="Apple Chancery"/>
                <a:cs typeface="Apple Chancery"/>
              </a:rPr>
              <a:t>gloria</a:t>
            </a:r>
            <a:r>
              <a:rPr lang="en-US" sz="4000" dirty="0" smtClean="0">
                <a:latin typeface="Apple Chancery"/>
                <a:cs typeface="Apple Chancery"/>
              </a:rPr>
              <a:t> de </a:t>
            </a:r>
            <a:r>
              <a:rPr lang="en-US" sz="4000" dirty="0" err="1" smtClean="0">
                <a:latin typeface="Apple Chancery"/>
                <a:cs typeface="Apple Chancery"/>
              </a:rPr>
              <a:t>su</a:t>
            </a:r>
            <a:r>
              <a:rPr lang="en-US" sz="4000" dirty="0" smtClean="0">
                <a:latin typeface="Apple Chancery"/>
                <a:cs typeface="Apple Chancery"/>
              </a:rPr>
              <a:t> </a:t>
            </a:r>
            <a:r>
              <a:rPr lang="en-US" sz="4000" dirty="0" err="1" smtClean="0">
                <a:latin typeface="Apple Chancery"/>
                <a:cs typeface="Apple Chancery"/>
              </a:rPr>
              <a:t>vencimiento</a:t>
            </a:r>
            <a:r>
              <a:rPr lang="en-US" sz="4000" dirty="0" smtClean="0">
                <a:latin typeface="Apple Chancery"/>
                <a:cs typeface="Apple Chancery"/>
              </a:rPr>
              <a:t>.</a:t>
            </a:r>
            <a:endParaRPr lang="en-US" sz="40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227981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2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1143" y="668462"/>
            <a:ext cx="81205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¿</a:t>
            </a:r>
            <a:r>
              <a:rPr lang="en-US" sz="6000" dirty="0" err="1" smtClean="0"/>
              <a:t>Qué</a:t>
            </a:r>
            <a:r>
              <a:rPr lang="en-US" sz="6000" dirty="0" smtClean="0"/>
              <a:t> </a:t>
            </a:r>
            <a:r>
              <a:rPr lang="en-US" sz="6000" dirty="0" err="1" smtClean="0"/>
              <a:t>interpretación</a:t>
            </a:r>
            <a:r>
              <a:rPr lang="en-US" sz="6000" dirty="0" smtClean="0"/>
              <a:t> </a:t>
            </a:r>
            <a:r>
              <a:rPr lang="en-US" sz="6000" dirty="0" err="1" smtClean="0"/>
              <a:t>tiene</a:t>
            </a:r>
            <a:r>
              <a:rPr lang="en-US" sz="6000" dirty="0" smtClean="0"/>
              <a:t> don </a:t>
            </a:r>
            <a:r>
              <a:rPr lang="en-US" sz="6000" dirty="0" err="1" smtClean="0"/>
              <a:t>Quijote</a:t>
            </a:r>
            <a:r>
              <a:rPr lang="en-US" sz="6000" dirty="0" smtClean="0"/>
              <a:t> de los dos </a:t>
            </a:r>
            <a:r>
              <a:rPr lang="en-US" sz="6000" dirty="0" err="1" smtClean="0"/>
              <a:t>frailes</a:t>
            </a:r>
            <a:r>
              <a:rPr lang="en-US" sz="6000" dirty="0" smtClean="0"/>
              <a:t>?</a:t>
            </a:r>
            <a:endParaRPr lang="en-US" sz="6000" dirty="0"/>
          </a:p>
        </p:txBody>
      </p:sp>
      <p:pic>
        <p:nvPicPr>
          <p:cNvPr id="3" name="Picture 2" descr="estudiante.color.jpe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84" y="5185194"/>
            <a:ext cx="1099432" cy="7484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56985" y="4127751"/>
            <a:ext cx="6098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pple Chancery"/>
                <a:cs typeface="Apple Chancery"/>
              </a:rPr>
              <a:t>Son </a:t>
            </a:r>
            <a:r>
              <a:rPr lang="en-US" sz="5400" dirty="0" err="1" smtClean="0">
                <a:latin typeface="Apple Chancery"/>
                <a:cs typeface="Apple Chancery"/>
              </a:rPr>
              <a:t>encantadores</a:t>
            </a:r>
            <a:r>
              <a:rPr lang="en-US" sz="5400" dirty="0" smtClean="0">
                <a:latin typeface="Apple Chancery"/>
                <a:cs typeface="Apple Chancery"/>
              </a:rPr>
              <a:t>.</a:t>
            </a:r>
            <a:endParaRPr lang="en-US" sz="5400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68715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784</Words>
  <Application>Microsoft Macintosh PowerPoint</Application>
  <PresentationFormat>On-screen Show (4:3)</PresentationFormat>
  <Paragraphs>103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Apple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LCMR SD</dc:creator>
  <cp:lastModifiedBy>LCMR SD</cp:lastModifiedBy>
  <cp:revision>38</cp:revision>
  <dcterms:created xsi:type="dcterms:W3CDTF">2016-05-11T21:33:17Z</dcterms:created>
  <dcterms:modified xsi:type="dcterms:W3CDTF">2016-05-17T14:27:45Z</dcterms:modified>
</cp:coreProperties>
</file>